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894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pl-PL" altLang="pl-PL" sz="2400" smtClean="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pl-PL" altLang="pl-PL" sz="2400" smtClean="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7FBEABDB-E05A-41AE-A6A5-9A6CF7D83B0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566C5-09E2-4BAA-B584-6EC22DE68A2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3F35D-4098-4233-BCC4-6995CE57943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6348-0DFC-4BA1-ACA5-469008E064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7DFCB-2C45-485E-9040-DEE5553F087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3E64C-41E8-4C5C-9F0E-E20031C3AAB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47E16-ED90-4BD5-860B-14C4D48DFBE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1FAC4-6490-44BF-8ECE-B6E6E36DC59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B2097-3902-405F-9047-5D11892BBD5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A045D-D8A6-4109-B916-8729E17B2FB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E53EE-8339-4D0D-A5BF-2DDB9F4F5B8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l-PL" altLang="pl-PL" smtClean="0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pl-PL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l-PL" altLang="pl-PL" smtClean="0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l-PL" altLang="pl-PL" smtClean="0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07844D1-8836-499D-A82B-2F8FE1A977C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r" eaLnBrk="1" hangingPunct="1"/>
            <a:r>
              <a:rPr lang="pl-PL" altLang="pl-PL" smtClean="0"/>
              <a:t>RAPORT Z EWALUACJI WEWNĘTRZNEJ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Przedszkole realizuje koncepcję pracy ukierunkowaną na rozwój dzieci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>
          <a:xfrm>
            <a:off x="755650" y="836613"/>
            <a:ext cx="7924800" cy="1143000"/>
          </a:xfrm>
        </p:spPr>
        <p:txBody>
          <a:bodyPr/>
          <a:lstStyle/>
          <a:p>
            <a:pPr eaLnBrk="1" hangingPunct="1"/>
            <a:r>
              <a:rPr lang="pl-PL" altLang="pl-PL" sz="2800" smtClean="0"/>
              <a:t>Na pytanie: Które z działań wynikający z koncepcji pracy uwzględniających potrzeby rozwojowe dzieci ?-nauczycielki wymieniły: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Konkursy</a:t>
            </a:r>
          </a:p>
          <a:p>
            <a:pPr eaLnBrk="1" hangingPunct="1"/>
            <a:r>
              <a:rPr lang="pl-PL" altLang="pl-PL" smtClean="0"/>
              <a:t>Spotkania z ciekawymi ludźmi</a:t>
            </a:r>
          </a:p>
          <a:p>
            <a:pPr eaLnBrk="1" hangingPunct="1"/>
            <a:r>
              <a:rPr lang="pl-PL" altLang="pl-PL" smtClean="0"/>
              <a:t>Wycieczki</a:t>
            </a:r>
          </a:p>
          <a:p>
            <a:pPr eaLnBrk="1" hangingPunct="1"/>
            <a:r>
              <a:rPr lang="pl-PL" altLang="pl-PL" smtClean="0"/>
              <a:t>Kąciki tematyczne</a:t>
            </a:r>
          </a:p>
          <a:p>
            <a:pPr eaLnBrk="1" hangingPunct="1"/>
            <a:r>
              <a:rPr lang="pl-PL" altLang="pl-PL" smtClean="0"/>
              <a:t>Aktywizujące metody pracy</a:t>
            </a:r>
          </a:p>
          <a:p>
            <a:pPr eaLnBrk="1" hangingPunct="1"/>
            <a:r>
              <a:rPr lang="pl-PL" altLang="pl-PL" smtClean="0"/>
              <a:t>Ciekawe pomoce dydaktyczne</a:t>
            </a:r>
          </a:p>
          <a:p>
            <a:pPr eaLnBrk="1" hangingPunct="1"/>
            <a:r>
              <a:rPr lang="pl-PL" altLang="pl-PL" smtClean="0"/>
              <a:t>Praca kompensacyjna i z dzieckiem zdolnym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539750" y="908050"/>
            <a:ext cx="8424863" cy="1143000"/>
          </a:xfrm>
        </p:spPr>
        <p:txBody>
          <a:bodyPr/>
          <a:lstStyle/>
          <a:p>
            <a:pPr eaLnBrk="1" hangingPunct="1"/>
            <a:r>
              <a:rPr lang="pl-PL" altLang="pl-PL" sz="2800" smtClean="0"/>
              <a:t>Na pytanie: W jaki sposób wzbogaca Pani swój warsztat pracy mając na celu rozwój dzieci i realizację koncepcji pracy przedszkola?- wszystkie nauczycielki wymieniły szkolenia: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000" smtClean="0"/>
              <a:t>„Ochrona danych osobowych”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000" smtClean="0"/>
              <a:t>„Dziecięca matematyka”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000" smtClean="0"/>
              <a:t>„Dziecko z alkoholowym zespołem FAS w przedszkolu”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000" smtClean="0"/>
              <a:t>„Sztuka emisji głosu”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000" smtClean="0"/>
              <a:t>„Teoria wielorakich inteligencji jako podstawa indywidualizacji nauczania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000" smtClean="0"/>
              <a:t>„Zdrowo jemy , zdrowo rośniemy”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000" smtClean="0"/>
              <a:t>„Formy musicalowe w pracy z dziećmi”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000" smtClean="0"/>
              <a:t>„Komputer od podstaw”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000" smtClean="0"/>
              <a:t>„Czyste powietrze wokół nas”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000" smtClean="0"/>
              <a:t>„Zagrożenia psychospołeczne w pracy nauczyciela”</a:t>
            </a:r>
          </a:p>
          <a:p>
            <a:pPr eaLnBrk="1" hangingPunct="1">
              <a:lnSpc>
                <a:spcPct val="90000"/>
              </a:lnSpc>
            </a:pPr>
            <a:endParaRPr lang="pl-PL" altLang="pl-PL" sz="2000" smtClean="0"/>
          </a:p>
          <a:p>
            <a:pPr eaLnBrk="1" hangingPunct="1">
              <a:lnSpc>
                <a:spcPct val="90000"/>
              </a:lnSpc>
            </a:pPr>
            <a:endParaRPr lang="pl-PL" altLang="pl-PL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924800" cy="1143000"/>
          </a:xfrm>
        </p:spPr>
        <p:txBody>
          <a:bodyPr/>
          <a:lstStyle/>
          <a:p>
            <a:pPr eaLnBrk="1" hangingPunct="1"/>
            <a:r>
              <a:rPr lang="pl-PL" altLang="pl-PL" sz="3200" smtClean="0"/>
              <a:t>Wśród nowatorskich metod pracy wymieniały między innymi: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Metoda „Dobrego startu”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„Dziecięca matematyka”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Pedagogika zabawy Klanza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Techniki twórczego myślenia C. Freineta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„Edukacja przez ruch”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Alternatywna nauka czytania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Innowacja pedagogiczna „Kolorowa muzyka poważna”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Metoda Krakowska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Projekt WIE „Nie taka znowu zwyczajna Rodzina 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200" smtClean="0"/>
              <a:t>Wykorzystują w swojej pracy programy własne takie jak: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„Bezpieczny przedszkolak”</a:t>
            </a:r>
          </a:p>
          <a:p>
            <a:pPr eaLnBrk="1" hangingPunct="1"/>
            <a:r>
              <a:rPr lang="pl-PL" altLang="pl-PL" smtClean="0"/>
              <a:t>Program zdrowotny</a:t>
            </a:r>
          </a:p>
          <a:p>
            <a:pPr eaLnBrk="1" hangingPunct="1"/>
            <a:r>
              <a:rPr lang="pl-PL" altLang="pl-PL" smtClean="0"/>
              <a:t>Program wychowawczy</a:t>
            </a:r>
          </a:p>
          <a:p>
            <a:pPr eaLnBrk="1" hangingPunct="1"/>
            <a:r>
              <a:rPr lang="pl-PL" altLang="pl-PL" smtClean="0"/>
              <a:t>Program współpracy ze szkołą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288" y="981075"/>
            <a:ext cx="8497887" cy="1143000"/>
          </a:xfrm>
        </p:spPr>
        <p:txBody>
          <a:bodyPr/>
          <a:lstStyle/>
          <a:p>
            <a:pPr eaLnBrk="1" hangingPunct="1"/>
            <a:r>
              <a:rPr lang="pl-PL" altLang="pl-PL" sz="2800" smtClean="0"/>
              <a:t>Na pytanie czy uwzględnia Pani w swojej pracy wnioski z analizy badań wewnętrznych i zewnętrznych wszystkie nauczycielki odpowiedziały tak. Podając przykłady :</a:t>
            </a:r>
            <a:r>
              <a:rPr lang="pl-PL" altLang="pl-PL" sz="3200" smtClean="0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420938"/>
            <a:ext cx="7693025" cy="3724275"/>
          </a:xfrm>
        </p:spPr>
        <p:txBody>
          <a:bodyPr/>
          <a:lstStyle/>
          <a:p>
            <a:pPr eaLnBrk="1" hangingPunct="1"/>
            <a:r>
              <a:rPr lang="pl-PL" altLang="pl-PL" sz="2400" smtClean="0"/>
              <a:t>Zwrócenie większej uwagi na bezpieczeństwo dzieci</a:t>
            </a:r>
          </a:p>
          <a:p>
            <a:pPr eaLnBrk="1" hangingPunct="1"/>
            <a:r>
              <a:rPr lang="pl-PL" altLang="pl-PL" sz="2400" smtClean="0"/>
              <a:t>Organizowanie koncertów na żywo</a:t>
            </a:r>
          </a:p>
          <a:p>
            <a:pPr eaLnBrk="1" hangingPunct="1"/>
            <a:r>
              <a:rPr lang="pl-PL" altLang="pl-PL" sz="2400" smtClean="0"/>
              <a:t>Zwiększenie ilości wycieczek</a:t>
            </a:r>
          </a:p>
          <a:p>
            <a:pPr eaLnBrk="1" hangingPunct="1"/>
            <a:r>
              <a:rPr lang="pl-PL" altLang="pl-PL" sz="2400" smtClean="0"/>
              <a:t>Wyeliminowanie zachowań agresywnych wśród dzieci</a:t>
            </a:r>
          </a:p>
          <a:p>
            <a:pPr eaLnBrk="1" hangingPunct="1"/>
            <a:r>
              <a:rPr lang="pl-PL" altLang="pl-PL" sz="2400" smtClean="0"/>
              <a:t>Zwiększenie działań wychowawczych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503238" y="908050"/>
            <a:ext cx="8640762" cy="1143000"/>
          </a:xfrm>
        </p:spPr>
        <p:txBody>
          <a:bodyPr/>
          <a:lstStyle/>
          <a:p>
            <a:pPr eaLnBrk="1" hangingPunct="1"/>
            <a:r>
              <a:rPr lang="pl-PL" altLang="pl-PL" sz="2800" smtClean="0"/>
              <a:t>Na pytanie jak wykorzystuje Pani zasoby przedszkola i środowiska lokalnego na rzecz wzajemnego rozwoju nauczycielki odpowiedziały w większości podobnie wymieniając:</a:t>
            </a:r>
            <a:endParaRPr lang="pl-PL" altLang="pl-PL" sz="32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837488" cy="4162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 smtClean="0"/>
              <a:t>Spotkania z ciekawymi ludźmi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smtClean="0"/>
              <a:t>Współpracują z :Strażą Miejską, Policją, współpracując z biblioteką, Szkołą Podstawową 217, Liceum Ogólnokształcącym, innymi placówkami przedszkolnymi na terenie Rembertowa, Biurem Ochrony Środowiska, Parafią Św. Łucji , Przedszkolami publicznymi i niepublicznymi.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smtClean="0"/>
              <a:t>Uczestniczą w akcjach: „Góra Grosza”, „Pola nadziei”, „Cała Polska czyta dzieciom” ,”Pomoc dla Ukrainy”, „Mamo, Tato wolę wodę”, programie „Postaw na rodzinę ”, „ Kubusiowi przyjaciele natury ” ,  „ Zdrowo jemy zdrowo rośniemy ” , w zbiórkach nakrętek, karmy dla zwierząt, w konkursach przedszkolnych i poza przedszkolnych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>
          <a:xfrm>
            <a:off x="539750" y="908050"/>
            <a:ext cx="8280400" cy="1143000"/>
          </a:xfrm>
        </p:spPr>
        <p:txBody>
          <a:bodyPr/>
          <a:lstStyle/>
          <a:p>
            <a:pPr eaLnBrk="1" hangingPunct="1"/>
            <a:r>
              <a:rPr lang="pl-PL" altLang="pl-PL" sz="2800" smtClean="0"/>
              <a:t>Na pytanie: jakie działania podejmuje Pani , aby dzieci w przedszkolu czuły się bezpiecznie i respektowały normy społeczne nauczycielki odpowiedziały , że :</a:t>
            </a:r>
            <a:r>
              <a:rPr lang="pl-PL" altLang="pl-PL" sz="3200" smtClean="0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Utrwalają treści zawarte w Kontrakcie Dobrego Zachowania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Utrwalają treści Regulaminu Placu Zabaw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Realizują założenia programu własnego „Bezpieczny przedszkolak”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Opracowały Procedury Bezpieczeństwa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Kontrolują osoby odbierające dzieci z przedszkola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Wzmocniono kontrolę furtki przedszkolnej przez dozorców.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4"/>
          <p:cNvSpPr>
            <a:spLocks noGrp="1" noChangeArrowheads="1"/>
          </p:cNvSpPr>
          <p:nvPr>
            <p:ph type="title"/>
          </p:nvPr>
        </p:nvSpPr>
        <p:spPr>
          <a:xfrm>
            <a:off x="827088" y="3789363"/>
            <a:ext cx="7924800" cy="1143000"/>
          </a:xfrm>
        </p:spPr>
        <p:txBody>
          <a:bodyPr/>
          <a:lstStyle/>
          <a:p>
            <a:pPr eaLnBrk="1" hangingPunct="1"/>
            <a:r>
              <a:rPr lang="pl-PL" altLang="pl-PL" sz="3200" smtClean="0"/>
              <a:t>Na pytanie: czy systematycznie monitorują realizację podstawy programowej ? </a:t>
            </a:r>
            <a:br>
              <a:rPr lang="pl-PL" altLang="pl-PL" sz="3200" smtClean="0"/>
            </a:br>
            <a:r>
              <a:rPr lang="pl-PL" altLang="pl-PL" sz="3200" smtClean="0"/>
              <a:t> </a:t>
            </a:r>
            <a:br>
              <a:rPr lang="pl-PL" altLang="pl-PL" sz="3200" smtClean="0"/>
            </a:br>
            <a:r>
              <a:rPr lang="pl-PL" altLang="pl-PL" sz="3200" smtClean="0"/>
              <a:t>    wszystkie odpowiedziały  Tak.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Wyniki analizy ankiet do personelu niepedagogicznego.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Przebadano  8 osób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4"/>
          <p:cNvSpPr>
            <a:spLocks noGrp="1" noChangeArrowheads="1"/>
          </p:cNvSpPr>
          <p:nvPr>
            <p:ph type="title"/>
          </p:nvPr>
        </p:nvSpPr>
        <p:spPr>
          <a:xfrm>
            <a:off x="755650" y="3213100"/>
            <a:ext cx="7924800" cy="1143000"/>
          </a:xfrm>
        </p:spPr>
        <p:txBody>
          <a:bodyPr/>
          <a:lstStyle/>
          <a:p>
            <a:pPr eaLnBrk="1" hangingPunct="1"/>
            <a:r>
              <a:rPr lang="pl-PL" altLang="pl-PL" sz="3200" smtClean="0"/>
              <a:t>Na pytanie : czy zna Pan/Pani koncepcję pracy przedszkola ?             </a:t>
            </a:r>
            <a:br>
              <a:rPr lang="pl-PL" altLang="pl-PL" sz="3200" smtClean="0"/>
            </a:br>
            <a:r>
              <a:rPr lang="pl-PL" altLang="pl-PL" sz="3200" smtClean="0"/>
              <a:t/>
            </a:r>
            <a:br>
              <a:rPr lang="pl-PL" altLang="pl-PL" sz="3200" smtClean="0"/>
            </a:br>
            <a:r>
              <a:rPr lang="pl-PL" altLang="pl-PL" sz="3200" smtClean="0"/>
              <a:t>   8 osób odpowiedziało pozytywnie.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Zespół pracujący nad ewaluacją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Beata Czesnowska</a:t>
            </a:r>
          </a:p>
          <a:p>
            <a:pPr eaLnBrk="1" hangingPunct="1"/>
            <a:r>
              <a:rPr lang="pl-PL" altLang="pl-PL" smtClean="0"/>
              <a:t>Magdalena Pawlik-Rybicka</a:t>
            </a:r>
          </a:p>
          <a:p>
            <a:pPr eaLnBrk="1" hangingPunct="1"/>
            <a:r>
              <a:rPr lang="pl-PL" altLang="pl-PL" smtClean="0"/>
              <a:t>Joanna Stokwiszewska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200" smtClean="0"/>
              <a:t>Na pytanie : w jaki sposób zostali zapoznani z koncepcją? </a:t>
            </a:r>
          </a:p>
        </p:txBody>
      </p:sp>
      <p:sp>
        <p:nvSpPr>
          <p:cNvPr id="22531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4 osoby odpowiedziały ,że przez P.Dyrektor</a:t>
            </a:r>
          </a:p>
          <a:p>
            <a:pPr eaLnBrk="1" hangingPunct="1"/>
            <a:r>
              <a:rPr lang="pl-PL" altLang="pl-PL" smtClean="0"/>
              <a:t>4 osoby ,że przez pracodawcę i stronę internetową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4"/>
          <p:cNvSpPr>
            <a:spLocks noGrp="1" noChangeArrowheads="1"/>
          </p:cNvSpPr>
          <p:nvPr>
            <p:ph type="title"/>
          </p:nvPr>
        </p:nvSpPr>
        <p:spPr>
          <a:xfrm>
            <a:off x="827088" y="2781300"/>
            <a:ext cx="7924800" cy="1143000"/>
          </a:xfrm>
        </p:spPr>
        <p:txBody>
          <a:bodyPr/>
          <a:lstStyle/>
          <a:p>
            <a:pPr eaLnBrk="1" hangingPunct="1"/>
            <a:r>
              <a:rPr lang="pl-PL" altLang="pl-PL" sz="3200" smtClean="0"/>
              <a:t>Na pytanie o chęć zmiany w koncepcji</a:t>
            </a:r>
            <a:br>
              <a:rPr lang="pl-PL" altLang="pl-PL" sz="3200" smtClean="0"/>
            </a:br>
            <a:r>
              <a:rPr lang="pl-PL" altLang="pl-PL" sz="3200" smtClean="0"/>
              <a:t/>
            </a:r>
            <a:br>
              <a:rPr lang="pl-PL" altLang="pl-PL" sz="3200" smtClean="0"/>
            </a:br>
            <a:r>
              <a:rPr lang="pl-PL" altLang="pl-PL" sz="3200" smtClean="0"/>
              <a:t>   8 osób nie wyraziło takiej potrzeby.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Wyniki analizy ankiet dla rodziców</a:t>
            </a:r>
          </a:p>
        </p:txBody>
      </p:sp>
      <p:sp>
        <p:nvSpPr>
          <p:cNvPr id="24579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Przeanalizowano 84 ankiety.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200" smtClean="0"/>
              <a:t>Na pytanie: czy zna Pan/Pani założenia Koncepcji Pracy Przedszkola 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80 osób odpowiedziało TAK</a:t>
            </a:r>
          </a:p>
          <a:p>
            <a:pPr eaLnBrk="1" hangingPunct="1"/>
            <a:r>
              <a:rPr lang="pl-PL" altLang="pl-PL" smtClean="0"/>
              <a:t>1 osoba - NIE WIEM</a:t>
            </a:r>
          </a:p>
          <a:p>
            <a:pPr eaLnBrk="1" hangingPunct="1"/>
            <a:r>
              <a:rPr lang="pl-PL" altLang="pl-PL" smtClean="0"/>
              <a:t>3 osoby - 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200" smtClean="0"/>
              <a:t>W jaki sposób została Pani/Pan zapoznany z dokumentem ?</a:t>
            </a:r>
          </a:p>
        </p:txBody>
      </p:sp>
      <p:sp>
        <p:nvSpPr>
          <p:cNvPr id="2662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126413" cy="3724275"/>
          </a:xfrm>
        </p:spPr>
        <p:txBody>
          <a:bodyPr/>
          <a:lstStyle/>
          <a:p>
            <a:pPr eaLnBrk="1" hangingPunct="1"/>
            <a:r>
              <a:rPr lang="pl-PL" altLang="pl-PL" sz="2400" smtClean="0"/>
              <a:t>Strona internetowa  - 43 osoby</a:t>
            </a:r>
          </a:p>
          <a:p>
            <a:pPr eaLnBrk="1" hangingPunct="1"/>
            <a:r>
              <a:rPr lang="pl-PL" altLang="pl-PL" sz="2400" smtClean="0"/>
              <a:t>Tablica informacyjna – 38 osób</a:t>
            </a:r>
          </a:p>
          <a:p>
            <a:pPr eaLnBrk="1" hangingPunct="1"/>
            <a:r>
              <a:rPr lang="pl-PL" altLang="pl-PL" sz="2400" smtClean="0"/>
              <a:t>Na zebraniach grupowych i ogólnych – 71 osób</a:t>
            </a:r>
          </a:p>
          <a:p>
            <a:pPr eaLnBrk="1" hangingPunct="1"/>
            <a:endParaRPr lang="pl-PL" altLang="pl-PL" sz="2400" smtClean="0"/>
          </a:p>
          <a:p>
            <a:pPr eaLnBrk="1" hangingPunct="1"/>
            <a:r>
              <a:rPr lang="pl-PL" altLang="pl-PL" smtClean="0"/>
              <a:t>W tym 50 osób czerpało wiedzę z kilku źródeł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200" smtClean="0"/>
              <a:t>Na pytanie: czy koncepcja uwzględnia wielokierunkowy rozwój dziecka 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78 osób odpowiedziało  TAK</a:t>
            </a:r>
          </a:p>
          <a:p>
            <a:pPr eaLnBrk="1" hangingPunct="1"/>
            <a:r>
              <a:rPr lang="pl-PL" altLang="pl-PL" smtClean="0"/>
              <a:t>6 osób odpowiedziało  NIE WIEM</a:t>
            </a:r>
          </a:p>
          <a:p>
            <a:pPr eaLnBrk="1" hangingPunct="1"/>
            <a:endParaRPr lang="pl-PL" alt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200" smtClean="0"/>
              <a:t>Na pytanie :czy rodzice uczestniczą w modyfikacji  koncepcji 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75 osób odpowiedziało TAK</a:t>
            </a:r>
          </a:p>
          <a:p>
            <a:pPr eaLnBrk="1" hangingPunct="1"/>
            <a:r>
              <a:rPr lang="pl-PL" altLang="pl-PL" smtClean="0"/>
              <a:t>12 osób odpowiedziało  NIE WIEM</a:t>
            </a:r>
          </a:p>
          <a:p>
            <a:pPr eaLnBrk="1" hangingPunct="1"/>
            <a:r>
              <a:rPr lang="pl-PL" altLang="pl-PL" smtClean="0"/>
              <a:t>1 osoba dała odpowiedź 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200" smtClean="0"/>
              <a:t>W jaki sposób rodzice wpływają na modyfikację dokumentu 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Na zebraniach Rady Rodziców – 55</a:t>
            </a:r>
          </a:p>
          <a:p>
            <a:pPr eaLnBrk="1" hangingPunct="1"/>
            <a:r>
              <a:rPr lang="pl-PL" altLang="pl-PL" smtClean="0"/>
              <a:t>Poprzez „Skrzynkę sugestii” – 27</a:t>
            </a:r>
          </a:p>
          <a:p>
            <a:pPr eaLnBrk="1" hangingPunct="1"/>
            <a:r>
              <a:rPr lang="pl-PL" altLang="pl-PL" smtClean="0"/>
              <a:t>Rozmowy z wychowawcami – 65</a:t>
            </a:r>
          </a:p>
          <a:p>
            <a:pPr eaLnBrk="1" hangingPunct="1"/>
            <a:r>
              <a:rPr lang="pl-PL" altLang="pl-PL" smtClean="0"/>
              <a:t>Udział w Zespole do zmian Koncepcji – 20</a:t>
            </a:r>
          </a:p>
          <a:p>
            <a:pPr eaLnBrk="1" hangingPunct="1"/>
            <a:endParaRPr lang="pl-PL" altLang="pl-PL" smtClean="0"/>
          </a:p>
          <a:p>
            <a:pPr eaLnBrk="1" hangingPunct="1"/>
            <a:endParaRPr lang="pl-PL" alt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4"/>
          <p:cNvSpPr>
            <a:spLocks noGrp="1" noChangeArrowheads="1"/>
          </p:cNvSpPr>
          <p:nvPr>
            <p:ph type="title"/>
          </p:nvPr>
        </p:nvSpPr>
        <p:spPr>
          <a:xfrm>
            <a:off x="323850" y="3213100"/>
            <a:ext cx="8569325" cy="1143000"/>
          </a:xfrm>
        </p:spPr>
        <p:txBody>
          <a:bodyPr/>
          <a:lstStyle/>
          <a:p>
            <a:pPr eaLnBrk="1" hangingPunct="1"/>
            <a:r>
              <a:rPr lang="pl-PL" altLang="pl-PL" sz="3200" smtClean="0"/>
              <a:t>    Na pytanie : czy akceptuje Pani/Pan    </a:t>
            </a:r>
            <a:br>
              <a:rPr lang="pl-PL" altLang="pl-PL" sz="3200" smtClean="0"/>
            </a:br>
            <a:r>
              <a:rPr lang="pl-PL" altLang="pl-PL" sz="3200" smtClean="0"/>
              <a:t>    koncepcję?</a:t>
            </a:r>
            <a:br>
              <a:rPr lang="pl-PL" altLang="pl-PL" sz="3200" smtClean="0"/>
            </a:br>
            <a:r>
              <a:rPr lang="pl-PL" altLang="pl-PL" sz="3200" smtClean="0"/>
              <a:t/>
            </a:r>
            <a:br>
              <a:rPr lang="pl-PL" altLang="pl-PL" sz="3200" smtClean="0"/>
            </a:br>
            <a:r>
              <a:rPr lang="pl-PL" altLang="pl-PL" sz="3200" smtClean="0"/>
              <a:t>   5 osób nie wie, a 79 w pełni ją akceptuje.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Wyniki wywiadu z dyrektorem.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 Pani dyrektor stwierdziła, iż przedszkole pracuje w oparciu o koncepcję pracy ukierunkowanej na rozwój, która funkcjonowała w przedszkolu od zawsze. W koncepcji co roku są modyfikowane działania , przez zespół powołany przez dyrektora przedszkola: nauczyciele i przedstawiciele rodziców. Rodzice współuczestniczą w modyfikacji działań w koncepcji poprzez swoich przedstawicieli. Nauczyciele i pracownicy niepedagogiczni zostali zapoznani z koncepcją i jej zmianami na zebraniach, tablicy informacyjnej, stronie internetowej.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Cele ewaluacji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altLang="pl-PL" sz="2400" smtClean="0"/>
              <a:t>Identyfikacja oczekiwań nauczycieli i środowiska lokalnego związanych z koncepcją pracy przedszkola</a:t>
            </a:r>
          </a:p>
          <a:p>
            <a:pPr eaLnBrk="1" hangingPunct="1"/>
            <a:r>
              <a:rPr lang="pl-PL" altLang="pl-PL" sz="2400" smtClean="0"/>
              <a:t>Sformułowanie rekomendacji</a:t>
            </a:r>
          </a:p>
          <a:p>
            <a:pPr eaLnBrk="1" hangingPunct="1"/>
            <a:r>
              <a:rPr lang="pl-PL" altLang="pl-PL" sz="2400" smtClean="0"/>
              <a:t>Ocena stopnia zaangażowania rodziców w tworzenie koncepcji </a:t>
            </a:r>
          </a:p>
          <a:p>
            <a:pPr eaLnBrk="1" hangingPunct="1"/>
            <a:r>
              <a:rPr lang="pl-PL" altLang="pl-PL" sz="2400" smtClean="0"/>
              <a:t>Ocena spójności programów przedszkolnych z tą koncepcją</a:t>
            </a:r>
          </a:p>
          <a:p>
            <a:pPr eaLnBrk="1" hangingPunct="1"/>
            <a:endParaRPr lang="pl-PL" altLang="pl-PL" sz="2400" smtClean="0"/>
          </a:p>
          <a:p>
            <a:pPr eaLnBrk="1" hangingPunct="1"/>
            <a:endParaRPr lang="pl-PL" altLang="pl-PL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200" smtClean="0"/>
              <a:t>Wyniki analizy dokumentów pod kątem badanego tematu.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 smtClean="0"/>
              <a:t> Po przeanalizowaniu dokumentów stwierdzono, iż nauczyciele w swojej pracy pracują zgodnie z podstawą programową, w swojej pracy wykorzystują różnorodne, nowatorskie metody pracy. Systematycznie prowadzą indywidualne zajęcia z dziećmi, pracują z dziećmi zdolnymi. W swoich działaniach wykorzystują programy własne, aktywnie współpracują ze środowiskiem lokalnym, organizują konkursy, wycieczki, akcje. W pracy wykorzystują wnioski z ewaluacji z lat ubiegłych.Prowadzą zapisy obserwacji i diagnozy, które wskazują na postępy rozwoju wychowanków.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Wnioski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205038"/>
            <a:ext cx="8353425" cy="37242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000" smtClean="0"/>
              <a:t>W przedszkolu funkcjonuje koncepcja pracy ukierunkowana na rozwój dzieci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smtClean="0"/>
              <a:t>Nauczyciele realizują cele i działania zawarte w koncepcji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smtClean="0"/>
              <a:t>Nauczyciele systematycznie monitorują realizację podstawy programowej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smtClean="0"/>
              <a:t>Nauczyciele poprzez organizowanie konkursów, spotkań z ciekawymi ludźmi, wycieczek, kącików tematycznych, aktywizujących metod pracy, wykorzystywanie ciekawych pomocy dydaktycznych, pracy kompensacyjnej i z dzieckiem zdolnym pobudzają rozwój dzieci.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smtClean="0"/>
              <a:t>Stale wzbogacają swój warsztat pracy, wykorzystują nowatorskie metody, programy własne.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smtClean="0"/>
              <a:t>Wykorzystują zasoby przedszkola i środowiska lokalnego, wnioski z badań wewnętrznych i zewnętrznych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1800" smtClean="0"/>
              <a:t>Rodzice znają, akceptują koncepcję pracy przedszkola, uczestniczą przy jej tworzeniu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1800" smtClean="0"/>
              <a:t>Rodzice twierdzą, iż uwzględnia ona wielokierunkowy rozwój dziecka</a:t>
            </a:r>
            <a:endParaRPr lang="pl-PL" altLang="pl-PL" sz="2000" smtClean="0"/>
          </a:p>
          <a:p>
            <a:pPr eaLnBrk="1" hangingPunct="1">
              <a:lnSpc>
                <a:spcPct val="80000"/>
              </a:lnSpc>
            </a:pPr>
            <a:endParaRPr lang="pl-PL" altLang="pl-PL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Rekomendacja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Przeprowadzić ankietę wśród rodziców na początku roku szkolnego, która pozwoli odpowiedzieć na pytania związane z oczekiwaniami rodziców wobec przedszkola</a:t>
            </a:r>
          </a:p>
          <a:p>
            <a:pPr eaLnBrk="1" hangingPunct="1"/>
            <a:r>
              <a:rPr lang="pl-PL" altLang="pl-PL" smtClean="0"/>
              <a:t>Włączyć personel niepedagogiczny w tworzenie modyfikacji koncepcji pracy przedszkola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Dziękujemy  za uwagę </a:t>
            </a:r>
          </a:p>
        </p:txBody>
      </p:sp>
      <p:sp>
        <p:nvSpPr>
          <p:cNvPr id="3584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059113" y="2924175"/>
            <a:ext cx="5627687" cy="1822450"/>
          </a:xfrm>
        </p:spPr>
        <p:txBody>
          <a:bodyPr/>
          <a:lstStyle/>
          <a:p>
            <a:pPr eaLnBrk="1" hangingPunct="1"/>
            <a:r>
              <a:rPr lang="pl-PL" altLang="pl-PL" smtClean="0"/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Pytania badawcze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Czy przedszkole posiada określoną koncepcję pracy?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 Czy koncepcja pracy przedszkola jest zgodna z podstawą programową?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Czy koncepcja pracy przedszkola jest adekwatna do potrzeb rozwojowych wychowanków?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W jaki sposób rodzice zostali zapoznani z koncepcją pracy i jaki mają wpływ podczas jej tworzenia?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smtClean="0"/>
              <a:t>W jaki sposób dokonywane są zmiany w koncepcji pracy przedszkola?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Metody badawcze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Wywiad z dyrektorem  przedszkola</a:t>
            </a:r>
          </a:p>
          <a:p>
            <a:pPr eaLnBrk="1" hangingPunct="1"/>
            <a:r>
              <a:rPr lang="pl-PL" altLang="pl-PL" smtClean="0"/>
              <a:t>Ankieta do nauczycieli</a:t>
            </a:r>
          </a:p>
          <a:p>
            <a:pPr eaLnBrk="1" hangingPunct="1"/>
            <a:r>
              <a:rPr lang="pl-PL" altLang="pl-PL" smtClean="0"/>
              <a:t>Ankieta do pracowników niepedagogicznych</a:t>
            </a:r>
          </a:p>
          <a:p>
            <a:pPr eaLnBrk="1" hangingPunct="1"/>
            <a:r>
              <a:rPr lang="pl-PL" altLang="pl-PL" smtClean="0"/>
              <a:t>Ankieta do rodziców</a:t>
            </a:r>
          </a:p>
          <a:p>
            <a:pPr eaLnBrk="1" hangingPunct="1"/>
            <a:r>
              <a:rPr lang="pl-PL" altLang="pl-PL" smtClean="0"/>
              <a:t>Analiza dzienników, planów miesięcznych, sprawozdań z obserwacji dzieci, arkuszy realizacji podstawy programowej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200" smtClean="0"/>
              <a:t>Wyniki analizy ankiet do nauczycieli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9"/>
          <p:cNvSpPr>
            <a:spLocks noGrp="1" noChangeArrowheads="1"/>
          </p:cNvSpPr>
          <p:nvPr>
            <p:ph type="title"/>
          </p:nvPr>
        </p:nvSpPr>
        <p:spPr>
          <a:xfrm>
            <a:off x="971550" y="2781300"/>
            <a:ext cx="7770813" cy="2019300"/>
          </a:xfrm>
        </p:spPr>
        <p:txBody>
          <a:bodyPr/>
          <a:lstStyle/>
          <a:p>
            <a:pPr eaLnBrk="1" hangingPunct="1"/>
            <a:r>
              <a:rPr lang="pl-PL" altLang="pl-PL" sz="3200" smtClean="0"/>
              <a:t>Na pytanie czy w przedszkolu funkcjonuje koncepcja pracy ukierunkowana na rozwój dzieci</a:t>
            </a:r>
            <a:br>
              <a:rPr lang="pl-PL" altLang="pl-PL" sz="3200" smtClean="0"/>
            </a:br>
            <a:r>
              <a:rPr lang="pl-PL" altLang="pl-PL" sz="3200" smtClean="0"/>
              <a:t/>
            </a:r>
            <a:br>
              <a:rPr lang="pl-PL" altLang="pl-PL" sz="3200" smtClean="0"/>
            </a:br>
            <a:r>
              <a:rPr lang="pl-PL" altLang="pl-PL" sz="3200" smtClean="0"/>
              <a:t>         8 osób odpowiedziało tak.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4"/>
          <p:cNvSpPr>
            <a:spLocks noGrp="1" noChangeArrowheads="1"/>
          </p:cNvSpPr>
          <p:nvPr>
            <p:ph type="title"/>
          </p:nvPr>
        </p:nvSpPr>
        <p:spPr>
          <a:xfrm>
            <a:off x="684213" y="3141663"/>
            <a:ext cx="7924800" cy="1143000"/>
          </a:xfrm>
        </p:spPr>
        <p:txBody>
          <a:bodyPr/>
          <a:lstStyle/>
          <a:p>
            <a:pPr eaLnBrk="1" hangingPunct="1"/>
            <a:r>
              <a:rPr lang="pl-PL" altLang="pl-PL" sz="3200" smtClean="0"/>
              <a:t>Na pytanie : Czy diagnozuje Pani potrzeby rozwojowe dzieci ?</a:t>
            </a:r>
            <a:br>
              <a:rPr lang="pl-PL" altLang="pl-PL" sz="3200" smtClean="0"/>
            </a:br>
            <a:r>
              <a:rPr lang="pl-PL" altLang="pl-PL" sz="3200" smtClean="0"/>
              <a:t> </a:t>
            </a:r>
            <a:br>
              <a:rPr lang="pl-PL" altLang="pl-PL" sz="3200" smtClean="0"/>
            </a:br>
            <a:r>
              <a:rPr lang="pl-PL" altLang="pl-PL" sz="3200" smtClean="0"/>
              <a:t>             8 osób odpowiedziało tak.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200" smtClean="0"/>
              <a:t>W jaki sposób diagnozuje Pani potrzeby rozwojowe dzieci ?</a:t>
            </a:r>
          </a:p>
        </p:txBody>
      </p:sp>
      <p:sp>
        <p:nvSpPr>
          <p:cNvPr id="11267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l-PL" altLang="pl-PL" smtClean="0"/>
          </a:p>
          <a:p>
            <a:pPr eaLnBrk="1" hangingPunct="1"/>
            <a:r>
              <a:rPr lang="pl-PL" altLang="pl-PL" smtClean="0"/>
              <a:t>wszystkie nauczycielki odpowiedziały, iż prowadząc obserwacje, dwa razy do roku wypełniając arkusze obserwacji wśród dzieci młodszych lub diagnozy badania gotowości  szkolnej, podczas zajęć i zabaw.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suły">
  <a:themeElements>
    <a:clrScheme name="Kapsuły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uły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psuły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ły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ły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ły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ły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ły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ły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ły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125</TotalTime>
  <Words>1165</Words>
  <Application>Microsoft Office PowerPoint</Application>
  <PresentationFormat>Pokaz na ekranie (4:3)</PresentationFormat>
  <Paragraphs>131</Paragraphs>
  <Slides>33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8" baseType="lpstr">
      <vt:lpstr>Arial</vt:lpstr>
      <vt:lpstr>Wingdings</vt:lpstr>
      <vt:lpstr>Calibri</vt:lpstr>
      <vt:lpstr>Times New Roman</vt:lpstr>
      <vt:lpstr>Kapsuły</vt:lpstr>
      <vt:lpstr>RAPORT Z EWALUACJI WEWNĘTRZNEJ</vt:lpstr>
      <vt:lpstr>Zespół pracujący nad ewaluacją </vt:lpstr>
      <vt:lpstr>Cele ewaluacji</vt:lpstr>
      <vt:lpstr>Pytania badawcze</vt:lpstr>
      <vt:lpstr>Metody badawcze</vt:lpstr>
      <vt:lpstr>Wyniki analizy ankiet do nauczycieli</vt:lpstr>
      <vt:lpstr>Na pytanie czy w przedszkolu funkcjonuje koncepcja pracy ukierunkowana na rozwój dzieci           8 osób odpowiedziało tak.</vt:lpstr>
      <vt:lpstr>Na pytanie : Czy diagnozuje Pani potrzeby rozwojowe dzieci ?                8 osób odpowiedziało tak.</vt:lpstr>
      <vt:lpstr>W jaki sposób diagnozuje Pani potrzeby rozwojowe dzieci ?</vt:lpstr>
      <vt:lpstr>Na pytanie: Które z działań wynikający z koncepcji pracy uwzględniających potrzeby rozwojowe dzieci ?-nauczycielki wymieniły:</vt:lpstr>
      <vt:lpstr>Na pytanie: W jaki sposób wzbogaca Pani swój warsztat pracy mając na celu rozwój dzieci i realizację koncepcji pracy przedszkola?- wszystkie nauczycielki wymieniły szkolenia:</vt:lpstr>
      <vt:lpstr>Wśród nowatorskich metod pracy wymieniały między innymi: </vt:lpstr>
      <vt:lpstr>Wykorzystują w swojej pracy programy własne takie jak: </vt:lpstr>
      <vt:lpstr>Na pytanie czy uwzględnia Pani w swojej pracy wnioski z analizy badań wewnętrznych i zewnętrznych wszystkie nauczycielki odpowiedziały tak. Podając przykłady : </vt:lpstr>
      <vt:lpstr>Na pytanie jak wykorzystuje Pani zasoby przedszkola i środowiska lokalnego na rzecz wzajemnego rozwoju nauczycielki odpowiedziały w większości podobnie wymieniając:</vt:lpstr>
      <vt:lpstr>Na pytanie: jakie działania podejmuje Pani , aby dzieci w przedszkolu czuły się bezpiecznie i respektowały normy społeczne nauczycielki odpowiedziały , że : </vt:lpstr>
      <vt:lpstr>Na pytanie: czy systematycznie monitorują realizację podstawy programowej ?        wszystkie odpowiedziały  Tak.</vt:lpstr>
      <vt:lpstr>Wyniki analizy ankiet do personelu niepedagogicznego.</vt:lpstr>
      <vt:lpstr>Na pytanie : czy zna Pan/Pani koncepcję pracy przedszkola ?                  8 osób odpowiedziało pozytywnie.</vt:lpstr>
      <vt:lpstr>Na pytanie : w jaki sposób zostali zapoznani z koncepcją? </vt:lpstr>
      <vt:lpstr>Na pytanie o chęć zmiany w koncepcji     8 osób nie wyraziło takiej potrzeby.</vt:lpstr>
      <vt:lpstr>Wyniki analizy ankiet dla rodziców</vt:lpstr>
      <vt:lpstr>Na pytanie: czy zna Pan/Pani założenia Koncepcji Pracy Przedszkola ?</vt:lpstr>
      <vt:lpstr>W jaki sposób została Pani/Pan zapoznany z dokumentem ?</vt:lpstr>
      <vt:lpstr>Na pytanie: czy koncepcja uwzględnia wielokierunkowy rozwój dziecka ?</vt:lpstr>
      <vt:lpstr>Na pytanie :czy rodzice uczestniczą w modyfikacji  koncepcji ?</vt:lpstr>
      <vt:lpstr>W jaki sposób rodzice wpływają na modyfikację dokumentu ?</vt:lpstr>
      <vt:lpstr>    Na pytanie : czy akceptuje Pani/Pan         koncepcję?     5 osób nie wie, a 79 w pełni ją akceptuje.</vt:lpstr>
      <vt:lpstr>Wyniki wywiadu z dyrektorem.</vt:lpstr>
      <vt:lpstr>Wyniki analizy dokumentów pod kątem badanego tematu.</vt:lpstr>
      <vt:lpstr>Wnioski</vt:lpstr>
      <vt:lpstr>Rekomendacja</vt:lpstr>
      <vt:lpstr>Dziękujemy  za uwagę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 Z EWALUACJI WEWNĘTRZNEJ</dc:title>
  <dc:creator>Magda</dc:creator>
  <cp:lastModifiedBy>Sylwia</cp:lastModifiedBy>
  <cp:revision>9</cp:revision>
  <dcterms:created xsi:type="dcterms:W3CDTF">2015-06-30T16:53:05Z</dcterms:created>
  <dcterms:modified xsi:type="dcterms:W3CDTF">2015-07-14T11:12:58Z</dcterms:modified>
</cp:coreProperties>
</file>