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0" r:id="rId2"/>
    <p:sldId id="259" r:id="rId3"/>
    <p:sldId id="258" r:id="rId4"/>
    <p:sldId id="257" r:id="rId5"/>
    <p:sldId id="266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7.2580866046186743E-2"/>
          <c:y val="5.3681131155533891E-2"/>
          <c:w val="0.75231342340802532"/>
          <c:h val="0.82397255803775371"/>
        </c:manualLayout>
      </c:layout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NIE</c:v>
                </c:pt>
                <c:pt idx="1">
                  <c:v>TAK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4</c:v>
                </c:pt>
                <c:pt idx="1">
                  <c:v>65</c:v>
                </c:pt>
              </c:numCache>
            </c:numRef>
          </c:val>
        </c:ser>
        <c:dLbls/>
        <c:overlap val="100"/>
        <c:axId val="68965504"/>
        <c:axId val="69200128"/>
      </c:barChart>
      <c:catAx>
        <c:axId val="68965504"/>
        <c:scaling>
          <c:orientation val="minMax"/>
        </c:scaling>
        <c:axPos val="b"/>
        <c:numFmt formatCode="General" sourceLinked="0"/>
        <c:tickLblPos val="nextTo"/>
        <c:crossAx val="69200128"/>
        <c:crosses val="autoZero"/>
        <c:auto val="1"/>
        <c:lblAlgn val="ctr"/>
        <c:lblOffset val="100"/>
      </c:catAx>
      <c:valAx>
        <c:axId val="69200128"/>
        <c:scaling>
          <c:orientation val="minMax"/>
        </c:scaling>
        <c:axPos val="l"/>
        <c:majorGridlines/>
        <c:numFmt formatCode="General" sourceLinked="1"/>
        <c:tickLblPos val="nextTo"/>
        <c:crossAx val="6896550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69</c:v>
                </c:pt>
                <c:pt idx="1">
                  <c:v>0</c:v>
                </c:pt>
              </c:numCache>
            </c:numRef>
          </c:val>
        </c:ser>
        <c:dLbls/>
        <c:overlap val="100"/>
        <c:axId val="97392128"/>
        <c:axId val="97393664"/>
      </c:barChart>
      <c:catAx>
        <c:axId val="97392128"/>
        <c:scaling>
          <c:orientation val="minMax"/>
        </c:scaling>
        <c:axPos val="b"/>
        <c:numFmt formatCode="General" sourceLinked="0"/>
        <c:tickLblPos val="nextTo"/>
        <c:crossAx val="97393664"/>
        <c:crosses val="autoZero"/>
        <c:auto val="1"/>
        <c:lblAlgn val="ctr"/>
        <c:lblOffset val="100"/>
      </c:catAx>
      <c:valAx>
        <c:axId val="97393664"/>
        <c:scaling>
          <c:orientation val="minMax"/>
        </c:scaling>
        <c:axPos val="l"/>
        <c:majorGridlines/>
        <c:numFmt formatCode="General" sourceLinked="1"/>
        <c:tickLblPos val="nextTo"/>
        <c:crossAx val="97392128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60</c:v>
                </c:pt>
                <c:pt idx="1">
                  <c:v>9</c:v>
                </c:pt>
              </c:numCache>
            </c:numRef>
          </c:val>
        </c:ser>
        <c:dLbls/>
        <c:overlap val="100"/>
        <c:axId val="98450432"/>
        <c:axId val="98456320"/>
      </c:barChart>
      <c:catAx>
        <c:axId val="98450432"/>
        <c:scaling>
          <c:orientation val="minMax"/>
        </c:scaling>
        <c:axPos val="b"/>
        <c:numFmt formatCode="General" sourceLinked="0"/>
        <c:tickLblPos val="nextTo"/>
        <c:crossAx val="98456320"/>
        <c:crosses val="autoZero"/>
        <c:auto val="1"/>
        <c:lblAlgn val="ctr"/>
        <c:lblOffset val="100"/>
      </c:catAx>
      <c:valAx>
        <c:axId val="98456320"/>
        <c:scaling>
          <c:orientation val="minMax"/>
        </c:scaling>
        <c:axPos val="l"/>
        <c:majorGridlines/>
        <c:numFmt formatCode="General" sourceLinked="1"/>
        <c:tickLblPos val="nextTo"/>
        <c:crossAx val="98450432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Arkusz1!$A$2:$A$6</c:f>
              <c:strCache>
                <c:ptCount val="5"/>
                <c:pt idx="0">
                  <c:v>Muzycznych</c:v>
                </c:pt>
                <c:pt idx="1">
                  <c:v>Tanecznych</c:v>
                </c:pt>
                <c:pt idx="2">
                  <c:v>Plastycznych</c:v>
                </c:pt>
                <c:pt idx="3">
                  <c:v>Angielski</c:v>
                </c:pt>
                <c:pt idx="4">
                  <c:v>Inne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52</c:v>
                </c:pt>
                <c:pt idx="1">
                  <c:v>58</c:v>
                </c:pt>
                <c:pt idx="2">
                  <c:v>17</c:v>
                </c:pt>
                <c:pt idx="3">
                  <c:v>69</c:v>
                </c:pt>
                <c:pt idx="4">
                  <c:v>1</c:v>
                </c:pt>
              </c:numCache>
            </c:numRef>
          </c:val>
        </c:ser>
        <c:dLbls/>
        <c:overlap val="100"/>
        <c:axId val="70576384"/>
        <c:axId val="70578176"/>
      </c:barChart>
      <c:catAx>
        <c:axId val="70576384"/>
        <c:scaling>
          <c:orientation val="minMax"/>
        </c:scaling>
        <c:axPos val="b"/>
        <c:numFmt formatCode="General" sourceLinked="0"/>
        <c:tickLblPos val="nextTo"/>
        <c:crossAx val="70578176"/>
        <c:crosses val="autoZero"/>
        <c:auto val="1"/>
        <c:lblAlgn val="ctr"/>
        <c:lblOffset val="100"/>
      </c:catAx>
      <c:valAx>
        <c:axId val="70578176"/>
        <c:scaling>
          <c:orientation val="minMax"/>
        </c:scaling>
        <c:axPos val="l"/>
        <c:majorGridlines/>
        <c:numFmt formatCode="General" sourceLinked="1"/>
        <c:tickLblPos val="nextTo"/>
        <c:crossAx val="70576384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Arkusz1!$A$2:$A$10</c:f>
              <c:strCache>
                <c:ptCount val="8"/>
                <c:pt idx="0">
                  <c:v>Muzyczne</c:v>
                </c:pt>
                <c:pt idx="1">
                  <c:v>Taneczny</c:v>
                </c:pt>
                <c:pt idx="2">
                  <c:v>Ruchowe</c:v>
                </c:pt>
                <c:pt idx="3">
                  <c:v>Plastyczna</c:v>
                </c:pt>
                <c:pt idx="4">
                  <c:v>Językowe</c:v>
                </c:pt>
                <c:pt idx="5">
                  <c:v>Spacery, wycieczki</c:v>
                </c:pt>
                <c:pt idx="6">
                  <c:v>Matematyczne</c:v>
                </c:pt>
                <c:pt idx="7">
                  <c:v>Inne</c:v>
                </c:pt>
              </c:strCache>
            </c:str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30</c:v>
                </c:pt>
                <c:pt idx="1">
                  <c:v>56</c:v>
                </c:pt>
                <c:pt idx="2">
                  <c:v>55</c:v>
                </c:pt>
                <c:pt idx="3">
                  <c:v>28</c:v>
                </c:pt>
                <c:pt idx="4">
                  <c:v>16</c:v>
                </c:pt>
                <c:pt idx="5">
                  <c:v>44</c:v>
                </c:pt>
                <c:pt idx="6">
                  <c:v>17</c:v>
                </c:pt>
                <c:pt idx="7">
                  <c:v>3</c:v>
                </c:pt>
              </c:numCache>
            </c:numRef>
          </c:val>
        </c:ser>
        <c:dLbls/>
        <c:overlap val="100"/>
        <c:axId val="99922304"/>
        <c:axId val="99923840"/>
      </c:barChart>
      <c:catAx>
        <c:axId val="99922304"/>
        <c:scaling>
          <c:orientation val="minMax"/>
        </c:scaling>
        <c:axPos val="b"/>
        <c:numFmt formatCode="General" sourceLinked="0"/>
        <c:tickLblPos val="nextTo"/>
        <c:crossAx val="99923840"/>
        <c:crosses val="autoZero"/>
        <c:auto val="1"/>
        <c:lblAlgn val="ctr"/>
        <c:lblOffset val="100"/>
      </c:catAx>
      <c:valAx>
        <c:axId val="99923840"/>
        <c:scaling>
          <c:orientation val="minMax"/>
        </c:scaling>
        <c:axPos val="l"/>
        <c:majorGridlines/>
        <c:numFmt formatCode="General" sourceLinked="1"/>
        <c:tickLblPos val="nextTo"/>
        <c:crossAx val="99922304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66</c:v>
                </c:pt>
                <c:pt idx="1">
                  <c:v>3</c:v>
                </c:pt>
              </c:numCache>
            </c:numRef>
          </c:val>
        </c:ser>
        <c:dLbls/>
        <c:overlap val="100"/>
        <c:axId val="100218368"/>
        <c:axId val="100219904"/>
      </c:barChart>
      <c:catAx>
        <c:axId val="100218368"/>
        <c:scaling>
          <c:orientation val="minMax"/>
        </c:scaling>
        <c:axPos val="b"/>
        <c:numFmt formatCode="General" sourceLinked="0"/>
        <c:tickLblPos val="nextTo"/>
        <c:crossAx val="100219904"/>
        <c:crosses val="autoZero"/>
        <c:auto val="1"/>
        <c:lblAlgn val="ctr"/>
        <c:lblOffset val="100"/>
      </c:catAx>
      <c:valAx>
        <c:axId val="100219904"/>
        <c:scaling>
          <c:orientation val="minMax"/>
        </c:scaling>
        <c:axPos val="l"/>
        <c:majorGridlines/>
        <c:numFmt formatCode="General" sourceLinked="1"/>
        <c:tickLblPos val="nextTo"/>
        <c:crossAx val="100218368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Arkusz1!$A$2:$A$5</c:f>
              <c:strCache>
                <c:ptCount val="4"/>
                <c:pt idx="0">
                  <c:v>Tablica ogłoszeń</c:v>
                </c:pt>
                <c:pt idx="1">
                  <c:v>Strona internetowa</c:v>
                </c:pt>
                <c:pt idx="2">
                  <c:v>Poczta e-mail</c:v>
                </c:pt>
                <c:pt idx="3">
                  <c:v>Zebrania z rodzicami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67</c:v>
                </c:pt>
                <c:pt idx="1">
                  <c:v>40</c:v>
                </c:pt>
                <c:pt idx="2">
                  <c:v>26</c:v>
                </c:pt>
                <c:pt idx="3">
                  <c:v>55</c:v>
                </c:pt>
              </c:numCache>
            </c:numRef>
          </c:val>
        </c:ser>
        <c:dLbls/>
        <c:overlap val="100"/>
        <c:axId val="97444992"/>
        <c:axId val="98340864"/>
      </c:barChart>
      <c:catAx>
        <c:axId val="97444992"/>
        <c:scaling>
          <c:orientation val="minMax"/>
        </c:scaling>
        <c:axPos val="b"/>
        <c:numFmt formatCode="General" sourceLinked="0"/>
        <c:tickLblPos val="nextTo"/>
        <c:crossAx val="98340864"/>
        <c:crosses val="autoZero"/>
        <c:auto val="1"/>
        <c:lblAlgn val="ctr"/>
        <c:lblOffset val="100"/>
      </c:catAx>
      <c:valAx>
        <c:axId val="98340864"/>
        <c:scaling>
          <c:orientation val="minMax"/>
        </c:scaling>
        <c:axPos val="l"/>
        <c:majorGridlines/>
        <c:numFmt formatCode="General" sourceLinked="1"/>
        <c:tickLblPos val="nextTo"/>
        <c:crossAx val="97444992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Arkusz1!$A$2:$A$3</c:f>
              <c:strCache>
                <c:ptCount val="2"/>
                <c:pt idx="0">
                  <c:v>TAK</c:v>
                </c:pt>
                <c:pt idx="1">
                  <c:v>NIE</c:v>
                </c:pt>
              </c:strCache>
            </c:strRef>
          </c:cat>
          <c:val>
            <c:numRef>
              <c:f>Arkusz1!$B$2:$B$3</c:f>
              <c:numCache>
                <c:formatCode>General</c:formatCode>
                <c:ptCount val="2"/>
                <c:pt idx="0">
                  <c:v>8</c:v>
                </c:pt>
                <c:pt idx="1">
                  <c:v>0</c:v>
                </c:pt>
              </c:numCache>
            </c:numRef>
          </c:val>
        </c:ser>
        <c:dLbls/>
        <c:overlap val="100"/>
        <c:axId val="100318208"/>
        <c:axId val="100461952"/>
      </c:barChart>
      <c:catAx>
        <c:axId val="100318208"/>
        <c:scaling>
          <c:orientation val="minMax"/>
        </c:scaling>
        <c:axPos val="b"/>
        <c:numFmt formatCode="General" sourceLinked="0"/>
        <c:tickLblPos val="nextTo"/>
        <c:crossAx val="100461952"/>
        <c:crosses val="autoZero"/>
        <c:auto val="1"/>
        <c:lblAlgn val="ctr"/>
        <c:lblOffset val="100"/>
      </c:catAx>
      <c:valAx>
        <c:axId val="100461952"/>
        <c:scaling>
          <c:orientation val="minMax"/>
        </c:scaling>
        <c:axPos val="l"/>
        <c:majorGridlines/>
        <c:numFmt formatCode="General" sourceLinked="1"/>
        <c:tickLblPos val="nextTo"/>
        <c:crossAx val="100318208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Arkusz1!$B$1</c:f>
              <c:strCache>
                <c:ptCount val="1"/>
                <c:pt idx="0">
                  <c:v>Seria 1</c:v>
                </c:pt>
              </c:strCache>
            </c:strRef>
          </c:tx>
          <c:cat>
            <c:strRef>
              <c:f>Arkusz1!$A$2:$A$10</c:f>
              <c:strCache>
                <c:ptCount val="9"/>
                <c:pt idx="0">
                  <c:v>Klanza</c:v>
                </c:pt>
                <c:pt idx="1">
                  <c:v>Drama</c:v>
                </c:pt>
                <c:pt idx="2">
                  <c:v>Samodzielnych doświadczeń</c:v>
                </c:pt>
                <c:pt idx="3">
                  <c:v>Nauka matematyki E. Gruszczyk-Kolczyńska</c:v>
                </c:pt>
                <c:pt idx="4">
                  <c:v>Inscenizacje</c:v>
                </c:pt>
                <c:pt idx="5">
                  <c:v> MDS M.Bogdanowicz</c:v>
                </c:pt>
                <c:pt idx="6">
                  <c:v>Burza muzgów</c:v>
                </c:pt>
                <c:pt idx="7">
                  <c:v>Edukacja przez ruch D.Dziamska</c:v>
                </c:pt>
                <c:pt idx="8">
                  <c:v>Nauka czytania I.Majchrzak</c:v>
                </c:pt>
              </c:strCache>
            </c:strRef>
          </c:cat>
          <c:val>
            <c:numRef>
              <c:f>Arkusz1!$B$2:$B$10</c:f>
              <c:numCache>
                <c:formatCode>General</c:formatCode>
                <c:ptCount val="9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/>
        <c:overlap val="100"/>
        <c:axId val="109683072"/>
        <c:axId val="109684608"/>
      </c:barChart>
      <c:catAx>
        <c:axId val="109683072"/>
        <c:scaling>
          <c:orientation val="minMax"/>
        </c:scaling>
        <c:axPos val="b"/>
        <c:numFmt formatCode="General" sourceLinked="0"/>
        <c:tickLblPos val="nextTo"/>
        <c:crossAx val="109684608"/>
        <c:crosses val="autoZero"/>
        <c:auto val="1"/>
        <c:lblAlgn val="ctr"/>
        <c:lblOffset val="100"/>
      </c:catAx>
      <c:valAx>
        <c:axId val="109684608"/>
        <c:scaling>
          <c:orientation val="minMax"/>
        </c:scaling>
        <c:axPos val="l"/>
        <c:majorGridlines/>
        <c:numFmt formatCode="General" sourceLinked="1"/>
        <c:tickLblPos val="nextTo"/>
        <c:crossAx val="109683072"/>
        <c:crosses val="autoZero"/>
        <c:crossBetween val="between"/>
      </c:val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oliniow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oliniow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oliniow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oliniow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oliniow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oliniow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4536504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RAPORT Z EWALUACJI WEWNĘTRZNEJ Z </a:t>
            </a:r>
            <a:r>
              <a:rPr lang="pl-PL" b="1" dirty="0" smtClean="0">
                <a:solidFill>
                  <a:schemeClr val="tx1"/>
                </a:solidFill>
              </a:rPr>
              <a:t>OBSZARU:</a:t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/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b="1" u="sng" dirty="0" smtClean="0">
                <a:solidFill>
                  <a:schemeClr val="tx1"/>
                </a:solidFill>
              </a:rPr>
              <a:t>DZIECI SĄ  AKTYWNE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Dane </a:t>
            </a:r>
            <a:r>
              <a:rPr lang="pl-PL" sz="2400" dirty="0">
                <a:solidFill>
                  <a:schemeClr val="tx1"/>
                </a:solidFill>
              </a:rPr>
              <a:t>gromadzone były w okresie: </a:t>
            </a:r>
            <a:r>
              <a:rPr lang="pl-PL" sz="2400" dirty="0" smtClean="0">
                <a:solidFill>
                  <a:schemeClr val="tx1"/>
                </a:solidFill>
              </a:rPr>
              <a:t/>
            </a:r>
            <a:br>
              <a:rPr lang="pl-PL" sz="2400" dirty="0" smtClean="0">
                <a:solidFill>
                  <a:schemeClr val="tx1"/>
                </a:solidFill>
              </a:rPr>
            </a:br>
            <a:r>
              <a:rPr lang="pl-PL" sz="2400" dirty="0" smtClean="0">
                <a:solidFill>
                  <a:schemeClr val="tx1"/>
                </a:solidFill>
              </a:rPr>
              <a:t>09.2014 </a:t>
            </a:r>
            <a:r>
              <a:rPr lang="pl-PL" sz="2400" dirty="0">
                <a:solidFill>
                  <a:schemeClr val="tx1"/>
                </a:solidFill>
              </a:rPr>
              <a:t>– 05.2015 </a:t>
            </a:r>
            <a:r>
              <a:rPr lang="pl-PL" sz="2400" dirty="0" smtClean="0">
                <a:solidFill>
                  <a:schemeClr val="tx1"/>
                </a:solidFill>
              </a:rPr>
              <a:t>r.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9643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467600" cy="5853264"/>
          </a:xfrm>
        </p:spPr>
        <p:txBody>
          <a:bodyPr/>
          <a:lstStyle/>
          <a:p>
            <a:pPr marL="0" lvl="0" indent="0">
              <a:buNone/>
            </a:pPr>
            <a:r>
              <a:rPr lang="pl-PL" sz="1800" dirty="0" smtClean="0"/>
              <a:t>4. W </a:t>
            </a:r>
            <a:r>
              <a:rPr lang="pl-PL" sz="1800" dirty="0"/>
              <a:t>jakich zajęciach dodatkowych dziecko uczestniczy ? </a:t>
            </a:r>
          </a:p>
          <a:p>
            <a:pPr lvl="0"/>
            <a:r>
              <a:rPr lang="pl-PL" sz="1800" dirty="0"/>
              <a:t>Muzycznych - 52</a:t>
            </a:r>
          </a:p>
          <a:p>
            <a:pPr lvl="0"/>
            <a:r>
              <a:rPr lang="pl-PL" sz="1800" dirty="0"/>
              <a:t>Tanecznych - </a:t>
            </a:r>
            <a:r>
              <a:rPr lang="pl-PL" sz="1800" dirty="0" smtClean="0"/>
              <a:t>58</a:t>
            </a:r>
            <a:endParaRPr lang="pl-PL" sz="1800" dirty="0"/>
          </a:p>
          <a:p>
            <a:pPr lvl="0"/>
            <a:r>
              <a:rPr lang="pl-PL" sz="1800" dirty="0"/>
              <a:t>Plastycznych </a:t>
            </a:r>
            <a:r>
              <a:rPr lang="pl-PL" sz="1800" dirty="0" smtClean="0"/>
              <a:t>- 17</a:t>
            </a:r>
            <a:endParaRPr lang="pl-PL" sz="1800" dirty="0"/>
          </a:p>
          <a:p>
            <a:pPr lvl="0"/>
            <a:r>
              <a:rPr lang="pl-PL" sz="1800" dirty="0"/>
              <a:t>Angielski  - 69</a:t>
            </a:r>
          </a:p>
          <a:p>
            <a:pPr lvl="0"/>
            <a:r>
              <a:rPr lang="pl-PL" sz="1800" dirty="0"/>
              <a:t>Inne </a:t>
            </a:r>
            <a:r>
              <a:rPr lang="pl-PL" sz="1800" dirty="0" smtClean="0"/>
              <a:t>- 1</a:t>
            </a:r>
            <a:endParaRPr lang="pl-PL" sz="1800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6" name="Wykres 5"/>
          <p:cNvGraphicFramePr/>
          <p:nvPr>
            <p:extLst>
              <p:ext uri="{D42A27DB-BD31-4B8C-83A1-F6EECF244321}">
                <p14:modId xmlns:p14="http://schemas.microsoft.com/office/powerpoint/2010/main" xmlns="" val="2254169674"/>
              </p:ext>
            </p:extLst>
          </p:nvPr>
        </p:nvGraphicFramePr>
        <p:xfrm>
          <a:off x="1403648" y="2996952"/>
          <a:ext cx="590465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234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539552" y="404664"/>
            <a:ext cx="7467600" cy="62646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5. Jakie </a:t>
            </a:r>
            <a:r>
              <a:rPr lang="pl-PL" sz="1800" dirty="0"/>
              <a:t>formy aktywności dziecko przejawia najchętniej ?</a:t>
            </a:r>
          </a:p>
          <a:p>
            <a:pPr lvl="0"/>
            <a:r>
              <a:rPr lang="pl-PL" sz="1800" dirty="0"/>
              <a:t>Muzyczne - 30</a:t>
            </a:r>
          </a:p>
          <a:p>
            <a:pPr lvl="0"/>
            <a:r>
              <a:rPr lang="pl-PL" sz="1800" dirty="0"/>
              <a:t>Taneczne - 56</a:t>
            </a:r>
          </a:p>
          <a:p>
            <a:pPr lvl="0"/>
            <a:r>
              <a:rPr lang="pl-PL" sz="1800" dirty="0"/>
              <a:t>Ruchowe - 55</a:t>
            </a:r>
          </a:p>
          <a:p>
            <a:pPr lvl="0"/>
            <a:r>
              <a:rPr lang="pl-PL" sz="1800" dirty="0"/>
              <a:t>Plastyczne - 28</a:t>
            </a:r>
          </a:p>
          <a:p>
            <a:pPr lvl="0"/>
            <a:r>
              <a:rPr lang="pl-PL" sz="1800" dirty="0"/>
              <a:t>Językowe (inscenizacje, teatrzyk) - 16</a:t>
            </a:r>
          </a:p>
          <a:p>
            <a:pPr lvl="0"/>
            <a:r>
              <a:rPr lang="pl-PL" sz="1800" dirty="0"/>
              <a:t>Spacery, wycieczki - 44</a:t>
            </a:r>
          </a:p>
          <a:p>
            <a:pPr lvl="0"/>
            <a:r>
              <a:rPr lang="pl-PL" sz="1800" dirty="0"/>
              <a:t>Matematyczne - 17</a:t>
            </a:r>
          </a:p>
          <a:p>
            <a:pPr lvl="0"/>
            <a:r>
              <a:rPr lang="pl-PL" sz="1800" dirty="0"/>
              <a:t>Inne (konstrukcyjne) - 3     </a:t>
            </a:r>
            <a:endParaRPr lang="pl-PL" sz="1800" dirty="0" smtClean="0"/>
          </a:p>
          <a:p>
            <a:pPr lvl="0"/>
            <a:endParaRPr lang="pl-PL" sz="1800" dirty="0"/>
          </a:p>
          <a:p>
            <a:pPr marL="0" lvl="0" indent="0">
              <a:buNone/>
            </a:pPr>
            <a:r>
              <a:rPr lang="pl-PL" sz="1800" dirty="0" smtClean="0"/>
              <a:t>  </a:t>
            </a:r>
            <a:endParaRPr lang="pl-PL" sz="1800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xmlns="" val="1795539414"/>
              </p:ext>
            </p:extLst>
          </p:nvPr>
        </p:nvGraphicFramePr>
        <p:xfrm>
          <a:off x="971600" y="3789040"/>
          <a:ext cx="621194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6990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03232" cy="6285312"/>
          </a:xfrm>
        </p:spPr>
        <p:txBody>
          <a:bodyPr/>
          <a:lstStyle/>
          <a:p>
            <a:pPr marL="0" lvl="0" indent="0">
              <a:buNone/>
            </a:pPr>
            <a:r>
              <a:rPr lang="pl-PL" sz="1800" dirty="0" smtClean="0"/>
              <a:t>6. Czy </a:t>
            </a:r>
            <a:r>
              <a:rPr lang="pl-PL" sz="1800" dirty="0"/>
              <a:t>Pani/Pana zdaniem istnieje potrzeba wspierania </a:t>
            </a:r>
            <a:r>
              <a:rPr lang="pl-PL" sz="1800" dirty="0" smtClean="0"/>
              <a:t>uzdolnień i </a:t>
            </a:r>
            <a:r>
              <a:rPr lang="pl-PL" sz="1800" dirty="0"/>
              <a:t>zainteresowań dzieci w przedszkolu </a:t>
            </a:r>
            <a:r>
              <a:rPr lang="pl-PL" sz="1800" dirty="0" smtClean="0"/>
              <a:t>?</a:t>
            </a:r>
          </a:p>
          <a:p>
            <a:r>
              <a:rPr lang="pl-PL" sz="1800" dirty="0" smtClean="0"/>
              <a:t>Tak </a:t>
            </a:r>
            <a:r>
              <a:rPr lang="pl-PL" sz="1800" dirty="0"/>
              <a:t>- 66                 </a:t>
            </a:r>
            <a:endParaRPr lang="pl-PL" sz="1800" dirty="0" smtClean="0"/>
          </a:p>
          <a:p>
            <a:r>
              <a:rPr lang="pl-PL" sz="1800" dirty="0" smtClean="0"/>
              <a:t>Nie - 3</a:t>
            </a:r>
            <a:endParaRPr lang="pl-PL" sz="1800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xmlns="" val="3412922141"/>
              </p:ext>
            </p:extLst>
          </p:nvPr>
        </p:nvGraphicFramePr>
        <p:xfrm>
          <a:off x="1187624" y="2132856"/>
          <a:ext cx="5832648" cy="3783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2519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7704856" cy="5997280"/>
          </a:xfrm>
        </p:spPr>
        <p:txBody>
          <a:bodyPr/>
          <a:lstStyle/>
          <a:p>
            <a:pPr marL="0" lvl="0" indent="0">
              <a:buNone/>
            </a:pPr>
            <a:r>
              <a:rPr lang="pl-PL" sz="1800" dirty="0" smtClean="0"/>
              <a:t>7. W </a:t>
            </a:r>
            <a:r>
              <a:rPr lang="pl-PL" sz="1800" dirty="0"/>
              <a:t>jaki sposób przedszkole przekazuje rodzicom informacje o zajęciach dodatkowych oraz warsztatach, imprezach, dniach otwartych </a:t>
            </a:r>
            <a:r>
              <a:rPr lang="pl-PL" sz="1800" dirty="0" smtClean="0"/>
              <a:t>?</a:t>
            </a:r>
          </a:p>
          <a:p>
            <a:pPr marL="0" lvl="0" indent="0">
              <a:buNone/>
            </a:pPr>
            <a:endParaRPr lang="pl-PL" sz="1600" dirty="0"/>
          </a:p>
          <a:p>
            <a:pPr lvl="0"/>
            <a:r>
              <a:rPr lang="pl-PL" sz="1800" dirty="0"/>
              <a:t>Tablica ogłoszeń  - 67</a:t>
            </a:r>
          </a:p>
          <a:p>
            <a:pPr lvl="0"/>
            <a:r>
              <a:rPr lang="pl-PL" sz="1800" dirty="0"/>
              <a:t>Strona internetowa - 40</a:t>
            </a:r>
          </a:p>
          <a:p>
            <a:pPr lvl="0"/>
            <a:r>
              <a:rPr lang="pl-PL" sz="1800" dirty="0"/>
              <a:t>Poczta e-mail - 26</a:t>
            </a:r>
          </a:p>
          <a:p>
            <a:pPr lvl="0"/>
            <a:r>
              <a:rPr lang="pl-PL" sz="1800" dirty="0"/>
              <a:t>W czasie zebrań i rozmów </a:t>
            </a:r>
            <a:r>
              <a:rPr lang="pl-PL" sz="1800" dirty="0" smtClean="0"/>
              <a:t>indywidualnych - 55</a:t>
            </a:r>
            <a:endParaRPr lang="pl-PL" sz="1800" dirty="0"/>
          </a:p>
          <a:p>
            <a:pPr marL="0" indent="0">
              <a:buNone/>
            </a:pPr>
            <a:endParaRPr lang="pl-PL" b="1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xmlns="" val="1259580548"/>
              </p:ext>
            </p:extLst>
          </p:nvPr>
        </p:nvGraphicFramePr>
        <p:xfrm>
          <a:off x="1475656" y="3212976"/>
          <a:ext cx="5328592" cy="3152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4099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Autofit/>
          </a:bodyPr>
          <a:lstStyle/>
          <a:p>
            <a:r>
              <a:rPr lang="pl-PL" sz="2200" b="1" dirty="0">
                <a:solidFill>
                  <a:schemeClr val="tx1"/>
                </a:solidFill>
              </a:rPr>
              <a:t>OPRACOWANIE ZBIORCZE </a:t>
            </a:r>
            <a:r>
              <a:rPr lang="pl-PL" sz="2200" b="1" dirty="0" smtClean="0">
                <a:solidFill>
                  <a:schemeClr val="tx1"/>
                </a:solidFill>
              </a:rPr>
              <a:t>WYNIKÓW </a:t>
            </a:r>
            <a:r>
              <a:rPr lang="pl-PL" sz="2200" b="1" dirty="0">
                <a:solidFill>
                  <a:schemeClr val="tx1"/>
                </a:solidFill>
              </a:rPr>
              <a:t>ANKIETY </a:t>
            </a:r>
            <a:r>
              <a:rPr lang="pl-PL" sz="2200" b="1" dirty="0" smtClean="0">
                <a:solidFill>
                  <a:schemeClr val="tx1"/>
                </a:solidFill>
              </a:rPr>
              <a:t>PRZEPROWADZONEJ WŚRÓD NAUCZYCIELI</a:t>
            </a:r>
            <a:r>
              <a:rPr lang="pl-PL" sz="2200" b="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sz="1800" dirty="0" smtClean="0"/>
              <a:t>1. Czy </a:t>
            </a:r>
            <a:r>
              <a:rPr lang="pl-PL" sz="1800" dirty="0"/>
              <a:t>dzieci w Pani grupie chętnie uczęszczają do </a:t>
            </a:r>
            <a:r>
              <a:rPr lang="pl-PL" sz="1800" dirty="0" smtClean="0"/>
              <a:t>przedszkola ? :</a:t>
            </a:r>
          </a:p>
          <a:p>
            <a:r>
              <a:rPr lang="pl-PL" sz="1800" dirty="0" smtClean="0"/>
              <a:t>Tak - 8                         </a:t>
            </a:r>
          </a:p>
          <a:p>
            <a:r>
              <a:rPr lang="pl-PL" sz="1800" dirty="0" smtClean="0"/>
              <a:t>Nie - 0</a:t>
            </a:r>
          </a:p>
          <a:p>
            <a:endParaRPr lang="pl-PL" dirty="0" smtClean="0"/>
          </a:p>
          <a:p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xmlns="" val="1794403146"/>
              </p:ext>
            </p:extLst>
          </p:nvPr>
        </p:nvGraphicFramePr>
        <p:xfrm>
          <a:off x="1475656" y="2852936"/>
          <a:ext cx="547260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800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1900" dirty="0" smtClean="0"/>
              <a:t>2. </a:t>
            </a:r>
            <a:r>
              <a:rPr lang="pl-PL" sz="2000" dirty="0"/>
              <a:t>Dzieci chętnie biorą udział w różnych rodzajach zajęć</a:t>
            </a:r>
            <a:r>
              <a:rPr lang="pl-PL" sz="2000" dirty="0" smtClean="0"/>
              <a:t>:</a:t>
            </a:r>
          </a:p>
          <a:p>
            <a:pPr marL="0" indent="0">
              <a:buNone/>
            </a:pPr>
            <a:endParaRPr lang="pl-PL" sz="1900" dirty="0"/>
          </a:p>
          <a:p>
            <a:pPr lvl="0"/>
            <a:r>
              <a:rPr lang="pl-PL" sz="1900" dirty="0" smtClean="0"/>
              <a:t>Językowe: TAK</a:t>
            </a:r>
            <a:r>
              <a:rPr lang="pl-PL" sz="1900" dirty="0"/>
              <a:t>		                                          </a:t>
            </a:r>
          </a:p>
          <a:p>
            <a:pPr lvl="0"/>
            <a:r>
              <a:rPr lang="pl-PL" sz="1900" dirty="0" smtClean="0"/>
              <a:t>Muzyczne: TAK                                         </a:t>
            </a:r>
            <a:endParaRPr lang="pl-PL" sz="1900" dirty="0"/>
          </a:p>
          <a:p>
            <a:pPr lvl="0"/>
            <a:r>
              <a:rPr lang="pl-PL" sz="1900" dirty="0" smtClean="0"/>
              <a:t>Przyrodnicze: TAK                                     </a:t>
            </a:r>
            <a:endParaRPr lang="pl-PL" sz="1900" dirty="0"/>
          </a:p>
          <a:p>
            <a:pPr lvl="0"/>
            <a:r>
              <a:rPr lang="pl-PL" sz="1900" dirty="0" smtClean="0"/>
              <a:t>Matematyczne: TAK                                   </a:t>
            </a:r>
            <a:endParaRPr lang="pl-PL" sz="1900" dirty="0"/>
          </a:p>
          <a:p>
            <a:pPr lvl="0"/>
            <a:r>
              <a:rPr lang="pl-PL" sz="1900" dirty="0" smtClean="0"/>
              <a:t>Plastyczne: TAK                                     </a:t>
            </a:r>
            <a:endParaRPr lang="pl-PL" sz="1900" dirty="0"/>
          </a:p>
          <a:p>
            <a:pPr lvl="0"/>
            <a:r>
              <a:rPr lang="pl-PL" sz="1900" dirty="0" smtClean="0"/>
              <a:t>Ruchowe: TAK                                              </a:t>
            </a:r>
            <a:endParaRPr lang="pl-PL" sz="1900" dirty="0"/>
          </a:p>
          <a:p>
            <a:pPr lvl="0"/>
            <a:r>
              <a:rPr lang="pl-PL" sz="1900" dirty="0" smtClean="0"/>
              <a:t>Tańce: TAK                                                   </a:t>
            </a:r>
            <a:endParaRPr lang="pl-PL" sz="1900" dirty="0"/>
          </a:p>
          <a:p>
            <a:pPr lvl="0"/>
            <a:r>
              <a:rPr lang="pl-PL" sz="1900" dirty="0"/>
              <a:t>Formy </a:t>
            </a:r>
            <a:r>
              <a:rPr lang="pl-PL" sz="1900" dirty="0" smtClean="0"/>
              <a:t>teatralne: TAK                           </a:t>
            </a:r>
            <a:endParaRPr lang="pl-PL" sz="1900" dirty="0"/>
          </a:p>
          <a:p>
            <a:pPr lvl="0"/>
            <a:r>
              <a:rPr lang="pl-PL" sz="1900" dirty="0"/>
              <a:t>Swobodne zabawy w </a:t>
            </a:r>
            <a:r>
              <a:rPr lang="pl-PL" sz="1900" dirty="0" smtClean="0"/>
              <a:t>sali: TAK                   </a:t>
            </a:r>
            <a:endParaRPr lang="pl-PL" sz="1900" dirty="0"/>
          </a:p>
          <a:p>
            <a:pPr lvl="0"/>
            <a:r>
              <a:rPr lang="pl-PL" sz="1900" dirty="0"/>
              <a:t>Zabawy w </a:t>
            </a:r>
            <a:r>
              <a:rPr lang="pl-PL" sz="1900" dirty="0" smtClean="0"/>
              <a:t>ogrodzie: TAK                        </a:t>
            </a:r>
            <a:endParaRPr lang="pl-PL" sz="1900" dirty="0"/>
          </a:p>
          <a:p>
            <a:pPr lvl="0"/>
            <a:r>
              <a:rPr lang="pl-PL" sz="1900" dirty="0" smtClean="0"/>
              <a:t>Dyżurowanie: TAK                                    </a:t>
            </a:r>
            <a:endParaRPr lang="pl-PL" sz="1900" dirty="0"/>
          </a:p>
          <a:p>
            <a:pPr lvl="0"/>
            <a:r>
              <a:rPr lang="pl-PL" sz="1900" dirty="0"/>
              <a:t>Udział w </a:t>
            </a:r>
            <a:r>
              <a:rPr lang="pl-PL" sz="1900" dirty="0" smtClean="0"/>
              <a:t>uroczystościach: TAK       </a:t>
            </a:r>
            <a:endParaRPr lang="pl-PL" sz="1900" dirty="0"/>
          </a:p>
          <a:p>
            <a:pPr lvl="0"/>
            <a:r>
              <a:rPr lang="pl-PL" sz="1900" dirty="0"/>
              <a:t>Udział w wycieczkach, </a:t>
            </a:r>
            <a:r>
              <a:rPr lang="pl-PL" sz="1900" dirty="0" smtClean="0"/>
              <a:t>spacerach: TAK    </a:t>
            </a:r>
            <a:endParaRPr lang="pl-PL" sz="1900" dirty="0"/>
          </a:p>
          <a:p>
            <a:pPr lvl="0"/>
            <a:r>
              <a:rPr lang="pl-PL" sz="1900" dirty="0"/>
              <a:t>Udział w konkursach: </a:t>
            </a:r>
            <a:r>
              <a:rPr lang="pl-PL" sz="1900" dirty="0" smtClean="0"/>
              <a:t>TAK                        </a:t>
            </a:r>
            <a:endParaRPr lang="pl-PL" sz="1900" dirty="0"/>
          </a:p>
          <a:p>
            <a:pPr lvl="0"/>
            <a:r>
              <a:rPr lang="pl-PL" sz="1900" dirty="0"/>
              <a:t>Udział w </a:t>
            </a:r>
            <a:r>
              <a:rPr lang="pl-PL" sz="1900" dirty="0" smtClean="0"/>
              <a:t>warsztatach: TAK    </a:t>
            </a:r>
          </a:p>
          <a:p>
            <a:pPr lvl="0"/>
            <a:endParaRPr lang="pl-PL" sz="1900" dirty="0"/>
          </a:p>
          <a:p>
            <a:pPr marL="0" indent="0">
              <a:buNone/>
            </a:pPr>
            <a:r>
              <a:rPr lang="pl-PL" sz="1800" b="1" dirty="0" smtClean="0"/>
              <a:t>WYNIKI:</a:t>
            </a:r>
          </a:p>
          <a:p>
            <a:pPr marL="0" indent="0" algn="just">
              <a:buNone/>
            </a:pPr>
            <a:r>
              <a:rPr lang="pl-PL" sz="1800" i="1" dirty="0" smtClean="0"/>
              <a:t>Wszystkie  osiem nauczycielek udzieliło </a:t>
            </a:r>
            <a:r>
              <a:rPr lang="pl-PL" sz="1800" i="1" dirty="0"/>
              <a:t>jednomyślnej odpowiedzi: </a:t>
            </a:r>
            <a:r>
              <a:rPr lang="pl-PL" sz="1800" b="1" i="1" dirty="0"/>
              <a:t>TAK</a:t>
            </a:r>
            <a:r>
              <a:rPr lang="pl-PL" sz="1800" b="1" dirty="0"/>
              <a:t>    </a:t>
            </a:r>
            <a:r>
              <a:rPr lang="pl-PL" sz="1800" dirty="0"/>
              <a:t>             </a:t>
            </a:r>
          </a:p>
          <a:p>
            <a:pPr marL="0" lvl="0" indent="0">
              <a:buNone/>
            </a:pPr>
            <a:r>
              <a:rPr lang="pl-PL" sz="1900" dirty="0" smtClean="0"/>
              <a:t> </a:t>
            </a:r>
            <a:endParaRPr lang="pl-PL" sz="19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446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571184" cy="628531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sz="2000" dirty="0" smtClean="0"/>
              <a:t>3. Aktywność </a:t>
            </a:r>
            <a:r>
              <a:rPr lang="pl-PL" sz="2000" dirty="0"/>
              <a:t>dziecka w przedszkolu związana  jest wieloma </a:t>
            </a:r>
            <a:r>
              <a:rPr lang="pl-PL" sz="2000" dirty="0" smtClean="0"/>
              <a:t>czynnikami. Czy </a:t>
            </a:r>
            <a:r>
              <a:rPr lang="pl-PL" sz="2000" dirty="0"/>
              <a:t>wg Pani wymienione poniżej czynniki mają istotny wpływ na aktywność dziecka </a:t>
            </a:r>
            <a:r>
              <a:rPr lang="pl-PL" sz="2000" dirty="0" smtClean="0"/>
              <a:t>?</a:t>
            </a:r>
          </a:p>
          <a:p>
            <a:pPr marL="0" lvl="0" indent="0">
              <a:buNone/>
            </a:pPr>
            <a:endParaRPr lang="pl-PL" sz="2100" dirty="0"/>
          </a:p>
          <a:p>
            <a:pPr lvl="0"/>
            <a:r>
              <a:rPr lang="pl-PL" sz="2100" dirty="0" smtClean="0"/>
              <a:t>Preferencje </a:t>
            </a:r>
            <a:r>
              <a:rPr lang="pl-PL" sz="2100" dirty="0"/>
              <a:t>dzieci do wykonywania określonych </a:t>
            </a:r>
            <a:r>
              <a:rPr lang="pl-PL" sz="2100" dirty="0" smtClean="0"/>
              <a:t>czynności</a:t>
            </a:r>
            <a:endParaRPr lang="pl-PL" sz="2100" dirty="0"/>
          </a:p>
          <a:p>
            <a:pPr lvl="0"/>
            <a:r>
              <a:rPr lang="pl-PL" sz="2100" dirty="0" smtClean="0"/>
              <a:t>Stała </a:t>
            </a:r>
            <a:r>
              <a:rPr lang="pl-PL" sz="2100" dirty="0"/>
              <a:t>niechęć do wykonywania określonych </a:t>
            </a:r>
            <a:r>
              <a:rPr lang="pl-PL" sz="2100" dirty="0" smtClean="0"/>
              <a:t>czynności</a:t>
            </a:r>
            <a:endParaRPr lang="pl-PL" sz="2100" dirty="0"/>
          </a:p>
          <a:p>
            <a:pPr lvl="0"/>
            <a:r>
              <a:rPr lang="pl-PL" sz="2100" dirty="0" smtClean="0"/>
              <a:t>Uzdolnienia </a:t>
            </a:r>
            <a:r>
              <a:rPr lang="pl-PL" sz="2100" dirty="0"/>
              <a:t>dzieci w danym </a:t>
            </a:r>
            <a:r>
              <a:rPr lang="pl-PL" sz="2100" dirty="0" smtClean="0"/>
              <a:t>kierunku</a:t>
            </a:r>
          </a:p>
          <a:p>
            <a:pPr lvl="0"/>
            <a:r>
              <a:rPr lang="pl-PL" sz="2100" dirty="0" smtClean="0"/>
              <a:t>Sposób prowadzenia zajęć przez nauczyciela </a:t>
            </a:r>
          </a:p>
          <a:p>
            <a:pPr lvl="0"/>
            <a:r>
              <a:rPr lang="pl-PL" sz="2100" dirty="0" smtClean="0"/>
              <a:t>Relacje </a:t>
            </a:r>
            <a:r>
              <a:rPr lang="pl-PL" sz="2100" dirty="0"/>
              <a:t>dziecka z </a:t>
            </a:r>
            <a:r>
              <a:rPr lang="pl-PL" sz="2100" dirty="0" smtClean="0"/>
              <a:t>nauczycielem</a:t>
            </a:r>
            <a:endParaRPr lang="pl-PL" sz="2100" dirty="0"/>
          </a:p>
          <a:p>
            <a:pPr lvl="0"/>
            <a:r>
              <a:rPr lang="pl-PL" sz="2100" dirty="0" smtClean="0"/>
              <a:t>Relacja </a:t>
            </a:r>
            <a:r>
              <a:rPr lang="pl-PL" sz="2100" dirty="0"/>
              <a:t>dziecka z innymi </a:t>
            </a:r>
            <a:r>
              <a:rPr lang="pl-PL" sz="2100" dirty="0" smtClean="0"/>
              <a:t>dziećmi</a:t>
            </a:r>
            <a:endParaRPr lang="pl-PL" sz="2100" dirty="0"/>
          </a:p>
          <a:p>
            <a:pPr lvl="0"/>
            <a:r>
              <a:rPr lang="pl-PL" sz="2100" dirty="0" smtClean="0"/>
              <a:t>Samopoczucie dziecka</a:t>
            </a:r>
            <a:endParaRPr lang="pl-PL" sz="2100" dirty="0"/>
          </a:p>
          <a:p>
            <a:pPr lvl="0"/>
            <a:r>
              <a:rPr lang="pl-PL" sz="2100" dirty="0" smtClean="0"/>
              <a:t>Stosowane </a:t>
            </a:r>
            <a:r>
              <a:rPr lang="pl-PL" sz="2100" dirty="0"/>
              <a:t>metody i </a:t>
            </a:r>
            <a:r>
              <a:rPr lang="pl-PL" sz="2100" dirty="0" smtClean="0"/>
              <a:t>formy</a:t>
            </a:r>
          </a:p>
          <a:p>
            <a:pPr marL="0" indent="0">
              <a:buNone/>
            </a:pPr>
            <a:endParaRPr lang="pl-PL" sz="1900" dirty="0" smtClean="0"/>
          </a:p>
          <a:p>
            <a:pPr marL="0" indent="0">
              <a:buNone/>
            </a:pPr>
            <a:r>
              <a:rPr lang="pl-PL" sz="1900" b="1" dirty="0" smtClean="0"/>
              <a:t>WYNIKI:</a:t>
            </a:r>
          </a:p>
          <a:p>
            <a:pPr marL="0" indent="0">
              <a:buNone/>
            </a:pPr>
            <a:r>
              <a:rPr lang="pl-PL" sz="1900" i="1" dirty="0" smtClean="0"/>
              <a:t>Osiem nauczycielek stwierdziło, że aktywność dziecka jest związana ze wszystkimi wymienionymi w ankiecie czynnikami.  W tym dwie z nich uważają, że istotny wpływ na aktywność dziecka ma postawa nauczyciela. Kolejne dwie nauczycielki  uwzględniły również  atrakcyjność zajęć  oraz dobrą motywację.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6869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19256" cy="599728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l-PL" sz="1900" dirty="0" smtClean="0"/>
              <a:t>4. Proszę </a:t>
            </a:r>
            <a:r>
              <a:rPr lang="pl-PL" sz="1900" dirty="0"/>
              <a:t>podkreślić lub wymienić </a:t>
            </a:r>
            <a:r>
              <a:rPr lang="pl-PL" sz="1900" dirty="0" smtClean="0"/>
              <a:t>z niżej wymienionych stosowane </a:t>
            </a:r>
            <a:r>
              <a:rPr lang="pl-PL" sz="1900" dirty="0"/>
              <a:t>przez Panią </a:t>
            </a:r>
            <a:r>
              <a:rPr lang="pl-PL" sz="1900" dirty="0" smtClean="0"/>
              <a:t>metody i </a:t>
            </a:r>
            <a:r>
              <a:rPr lang="pl-PL" sz="1900" dirty="0"/>
              <a:t>formy pracy </a:t>
            </a:r>
            <a:r>
              <a:rPr lang="pl-PL" sz="1900" dirty="0" smtClean="0"/>
              <a:t>z dziećmi: </a:t>
            </a:r>
          </a:p>
          <a:p>
            <a:pPr marL="0" lvl="0" indent="0" algn="just">
              <a:buNone/>
            </a:pPr>
            <a:endParaRPr lang="pl-PL" sz="800" dirty="0" smtClean="0">
              <a:solidFill>
                <a:srgbClr val="0070C0"/>
              </a:solidFill>
            </a:endParaRPr>
          </a:p>
          <a:p>
            <a:pPr marL="0" lvl="0" indent="0" algn="just">
              <a:buNone/>
            </a:pPr>
            <a:r>
              <a:rPr lang="pl-PL" sz="1400" dirty="0" smtClean="0">
                <a:solidFill>
                  <a:srgbClr val="0070C0"/>
                </a:solidFill>
              </a:rPr>
              <a:t>Burza </a:t>
            </a:r>
            <a:r>
              <a:rPr lang="pl-PL" sz="1400" dirty="0">
                <a:solidFill>
                  <a:srgbClr val="0070C0"/>
                </a:solidFill>
              </a:rPr>
              <a:t>mózgu, </a:t>
            </a:r>
            <a:r>
              <a:rPr lang="pl-PL" sz="1400" dirty="0" smtClean="0">
                <a:solidFill>
                  <a:srgbClr val="0070C0"/>
                </a:solidFill>
              </a:rPr>
              <a:t>pedagogika zabawy, </a:t>
            </a:r>
            <a:r>
              <a:rPr lang="pl-PL" sz="1400" dirty="0">
                <a:solidFill>
                  <a:srgbClr val="0070C0"/>
                </a:solidFill>
              </a:rPr>
              <a:t>K</a:t>
            </a:r>
            <a:r>
              <a:rPr lang="pl-PL" sz="1400" dirty="0" smtClean="0">
                <a:solidFill>
                  <a:srgbClr val="0070C0"/>
                </a:solidFill>
              </a:rPr>
              <a:t>lanza</a:t>
            </a:r>
            <a:r>
              <a:rPr lang="pl-PL" sz="1400" dirty="0">
                <a:solidFill>
                  <a:srgbClr val="0070C0"/>
                </a:solidFill>
              </a:rPr>
              <a:t>, </a:t>
            </a:r>
            <a:r>
              <a:rPr lang="pl-PL" sz="1400" dirty="0" smtClean="0">
                <a:solidFill>
                  <a:srgbClr val="0070C0"/>
                </a:solidFill>
              </a:rPr>
              <a:t>metoda </a:t>
            </a:r>
            <a:r>
              <a:rPr lang="pl-PL" sz="1400" dirty="0">
                <a:solidFill>
                  <a:srgbClr val="0070C0"/>
                </a:solidFill>
              </a:rPr>
              <a:t>dobrego </a:t>
            </a:r>
            <a:r>
              <a:rPr lang="pl-PL" sz="1400" dirty="0" smtClean="0">
                <a:solidFill>
                  <a:srgbClr val="0070C0"/>
                </a:solidFill>
              </a:rPr>
              <a:t>startu M</a:t>
            </a:r>
            <a:r>
              <a:rPr lang="pl-PL" sz="1400" dirty="0">
                <a:solidFill>
                  <a:srgbClr val="0070C0"/>
                </a:solidFill>
              </a:rPr>
              <a:t>. Bogdanowicz, </a:t>
            </a:r>
            <a:r>
              <a:rPr lang="pl-PL" sz="1400" dirty="0" smtClean="0">
                <a:solidFill>
                  <a:srgbClr val="0070C0"/>
                </a:solidFill>
              </a:rPr>
              <a:t>elementy kinezjologii Dennisona, ruchu rozwijającego W</a:t>
            </a:r>
            <a:r>
              <a:rPr lang="pl-PL" sz="1400" dirty="0">
                <a:solidFill>
                  <a:srgbClr val="0070C0"/>
                </a:solidFill>
              </a:rPr>
              <a:t>. </a:t>
            </a:r>
            <a:r>
              <a:rPr lang="pl-PL" sz="1400" dirty="0" err="1" smtClean="0">
                <a:solidFill>
                  <a:srgbClr val="0070C0"/>
                </a:solidFill>
              </a:rPr>
              <a:t>Sherborne</a:t>
            </a:r>
            <a:r>
              <a:rPr lang="pl-PL" sz="1400" dirty="0">
                <a:solidFill>
                  <a:srgbClr val="0070C0"/>
                </a:solidFill>
              </a:rPr>
              <a:t>, J. Majchrzak, </a:t>
            </a:r>
            <a:r>
              <a:rPr lang="pl-PL" sz="1400" dirty="0" smtClean="0">
                <a:solidFill>
                  <a:srgbClr val="0070C0"/>
                </a:solidFill>
              </a:rPr>
              <a:t>edukacji </a:t>
            </a:r>
            <a:r>
              <a:rPr lang="pl-PL" sz="1400" dirty="0">
                <a:solidFill>
                  <a:srgbClr val="0070C0"/>
                </a:solidFill>
              </a:rPr>
              <a:t>przez ruch </a:t>
            </a:r>
            <a:r>
              <a:rPr lang="pl-PL" sz="1400" dirty="0" smtClean="0">
                <a:solidFill>
                  <a:srgbClr val="0070C0"/>
                </a:solidFill>
              </a:rPr>
              <a:t> </a:t>
            </a:r>
          </a:p>
          <a:p>
            <a:pPr marL="0" lvl="0" indent="0" algn="just">
              <a:buNone/>
            </a:pPr>
            <a:r>
              <a:rPr lang="pl-PL" sz="1400" dirty="0" smtClean="0">
                <a:solidFill>
                  <a:srgbClr val="0070C0"/>
                </a:solidFill>
              </a:rPr>
              <a:t>D</a:t>
            </a:r>
            <a:r>
              <a:rPr lang="pl-PL" sz="1400" dirty="0">
                <a:solidFill>
                  <a:srgbClr val="0070C0"/>
                </a:solidFill>
              </a:rPr>
              <a:t>. Dziamskiej, </a:t>
            </a:r>
            <a:r>
              <a:rPr lang="pl-PL" sz="1400" dirty="0" smtClean="0">
                <a:solidFill>
                  <a:srgbClr val="0070C0"/>
                </a:solidFill>
              </a:rPr>
              <a:t>metoda </a:t>
            </a:r>
            <a:r>
              <a:rPr lang="pl-PL" sz="1400" dirty="0">
                <a:solidFill>
                  <a:srgbClr val="0070C0"/>
                </a:solidFill>
              </a:rPr>
              <a:t>twórczego </a:t>
            </a:r>
            <a:r>
              <a:rPr lang="pl-PL" sz="1400" dirty="0" smtClean="0">
                <a:solidFill>
                  <a:srgbClr val="0070C0"/>
                </a:solidFill>
              </a:rPr>
              <a:t>ruchu C. Orffa</a:t>
            </a:r>
            <a:r>
              <a:rPr lang="pl-PL" sz="1400" dirty="0">
                <a:solidFill>
                  <a:srgbClr val="0070C0"/>
                </a:solidFill>
              </a:rPr>
              <a:t>, </a:t>
            </a:r>
            <a:r>
              <a:rPr lang="pl-PL" sz="1400" dirty="0" smtClean="0">
                <a:solidFill>
                  <a:srgbClr val="0070C0"/>
                </a:solidFill>
              </a:rPr>
              <a:t>metoda </a:t>
            </a:r>
            <a:r>
              <a:rPr lang="pl-PL" sz="1400" dirty="0">
                <a:solidFill>
                  <a:srgbClr val="0070C0"/>
                </a:solidFill>
              </a:rPr>
              <a:t>nauki matematyki E. Gruszczyk-Kolczyńskiej</a:t>
            </a:r>
            <a:r>
              <a:rPr lang="pl-PL" sz="1400" dirty="0" smtClean="0">
                <a:solidFill>
                  <a:srgbClr val="0070C0"/>
                </a:solidFill>
              </a:rPr>
              <a:t>, bezpośredniego </a:t>
            </a:r>
            <a:r>
              <a:rPr lang="pl-PL" sz="1400" dirty="0">
                <a:solidFill>
                  <a:srgbClr val="0070C0"/>
                </a:solidFill>
              </a:rPr>
              <a:t>oddziaływania, </a:t>
            </a:r>
            <a:r>
              <a:rPr lang="pl-PL" sz="1400" dirty="0" smtClean="0">
                <a:solidFill>
                  <a:srgbClr val="0070C0"/>
                </a:solidFill>
              </a:rPr>
              <a:t>improwizacja </a:t>
            </a:r>
            <a:r>
              <a:rPr lang="pl-PL" sz="1400" dirty="0">
                <a:solidFill>
                  <a:srgbClr val="0070C0"/>
                </a:solidFill>
              </a:rPr>
              <a:t>ruchowa, ekspresyjna, </a:t>
            </a:r>
            <a:r>
              <a:rPr lang="pl-PL" sz="1400" dirty="0" smtClean="0">
                <a:solidFill>
                  <a:srgbClr val="0070C0"/>
                </a:solidFill>
              </a:rPr>
              <a:t>metoda </a:t>
            </a:r>
            <a:r>
              <a:rPr lang="pl-PL" sz="1400" dirty="0">
                <a:solidFill>
                  <a:srgbClr val="0070C0"/>
                </a:solidFill>
              </a:rPr>
              <a:t>zadań stawianych dziecku, </a:t>
            </a:r>
            <a:r>
              <a:rPr lang="pl-PL" sz="1400" dirty="0" smtClean="0">
                <a:solidFill>
                  <a:srgbClr val="0070C0"/>
                </a:solidFill>
              </a:rPr>
              <a:t>samodzielnych </a:t>
            </a:r>
            <a:r>
              <a:rPr lang="pl-PL" sz="1400" dirty="0">
                <a:solidFill>
                  <a:srgbClr val="0070C0"/>
                </a:solidFill>
              </a:rPr>
              <a:t>doświadczeń, </a:t>
            </a:r>
            <a:r>
              <a:rPr lang="pl-PL" sz="1400" dirty="0" smtClean="0">
                <a:solidFill>
                  <a:srgbClr val="0070C0"/>
                </a:solidFill>
              </a:rPr>
              <a:t>żywego </a:t>
            </a:r>
            <a:r>
              <a:rPr lang="pl-PL" sz="1400" dirty="0">
                <a:solidFill>
                  <a:srgbClr val="0070C0"/>
                </a:solidFill>
              </a:rPr>
              <a:t>słowa, relaksacja, drama, </a:t>
            </a:r>
            <a:r>
              <a:rPr lang="pl-PL" sz="1400" dirty="0" smtClean="0">
                <a:solidFill>
                  <a:srgbClr val="0070C0"/>
                </a:solidFill>
              </a:rPr>
              <a:t>inscenizacja</a:t>
            </a:r>
            <a:r>
              <a:rPr lang="pl-PL" sz="1400" dirty="0">
                <a:solidFill>
                  <a:srgbClr val="0070C0"/>
                </a:solidFill>
              </a:rPr>
              <a:t>, opowieści </a:t>
            </a:r>
            <a:r>
              <a:rPr lang="pl-PL" sz="1400" dirty="0" smtClean="0">
                <a:solidFill>
                  <a:srgbClr val="0070C0"/>
                </a:solidFill>
              </a:rPr>
              <a:t>ruchowe.</a:t>
            </a:r>
            <a:endParaRPr lang="pl-PL" sz="1600" i="1" dirty="0" smtClean="0"/>
          </a:p>
          <a:p>
            <a:pPr marL="0" lvl="0" indent="0" algn="just">
              <a:buNone/>
            </a:pPr>
            <a:r>
              <a:rPr lang="pl-PL" sz="1600" b="1" dirty="0" smtClean="0"/>
              <a:t>WYNIKI:</a:t>
            </a:r>
            <a:endParaRPr lang="pl-PL" sz="1600" b="1" dirty="0"/>
          </a:p>
          <a:p>
            <a:r>
              <a:rPr lang="pl-PL" sz="1500" i="1" dirty="0" smtClean="0"/>
              <a:t>5 </a:t>
            </a:r>
            <a:r>
              <a:rPr lang="pl-PL" sz="1500" i="1" dirty="0"/>
              <a:t>nauczycielek  uważa, iż wszystkie metody wymienione w ankiecie są  </a:t>
            </a:r>
            <a:r>
              <a:rPr lang="pl-PL" sz="1500" i="1" dirty="0" smtClean="0"/>
              <a:t>przez </a:t>
            </a:r>
            <a:r>
              <a:rPr lang="pl-PL" sz="1500" i="1" dirty="0"/>
              <a:t>nią  stosowane.</a:t>
            </a:r>
          </a:p>
          <a:p>
            <a:r>
              <a:rPr lang="pl-PL" sz="1500" i="1" dirty="0" smtClean="0"/>
              <a:t>1 </a:t>
            </a:r>
            <a:r>
              <a:rPr lang="pl-PL" sz="1500" i="1" dirty="0"/>
              <a:t>z nauczycielek stosuje głównie metodę dobrego startu i elementy </a:t>
            </a:r>
            <a:r>
              <a:rPr lang="pl-PL" sz="1500" i="1" dirty="0" smtClean="0"/>
              <a:t>z </a:t>
            </a:r>
            <a:r>
              <a:rPr lang="pl-PL" sz="1500" i="1" dirty="0"/>
              <a:t>wymienionych powyżej metod.</a:t>
            </a:r>
          </a:p>
          <a:p>
            <a:r>
              <a:rPr lang="pl-PL" sz="1500" i="1" dirty="0" smtClean="0"/>
              <a:t>1 z </a:t>
            </a:r>
            <a:r>
              <a:rPr lang="pl-PL" sz="1500" i="1" dirty="0"/>
              <a:t>nauczycielek wymieniła preferowane przez nią  metody: burza mózgu, W. </a:t>
            </a:r>
            <a:r>
              <a:rPr lang="pl-PL" sz="1500" i="1" dirty="0" err="1" smtClean="0"/>
              <a:t>Sherborne</a:t>
            </a:r>
            <a:r>
              <a:rPr lang="pl-PL" sz="1500" i="1" dirty="0"/>
              <a:t>, edukacja przez ruch D. Dziamskiej, nauka matematyki E. Gruszczyk - Kolczyńskiej, bezpośredniego oddziaływania, improwizacja ruchowa, ekspresyjna, zadań stawianych dziecku, samodzielnych doświadczeń, żywego słowa, relaksacja, inscenizacja, opowieści ruchowe, </a:t>
            </a:r>
            <a:r>
              <a:rPr lang="pl-PL" sz="1500" i="1" dirty="0" smtClean="0"/>
              <a:t>a </a:t>
            </a:r>
            <a:r>
              <a:rPr lang="pl-PL" sz="1500" i="1" dirty="0"/>
              <a:t>inne to: metoda krakowska oraz ruchowo - muzyczna </a:t>
            </a:r>
            <a:r>
              <a:rPr lang="pl-PL" sz="1500" i="1" dirty="0" err="1" smtClean="0"/>
              <a:t>Batti</a:t>
            </a:r>
            <a:r>
              <a:rPr lang="pl-PL" sz="1500" i="1" dirty="0" smtClean="0"/>
              <a:t> </a:t>
            </a:r>
            <a:r>
              <a:rPr lang="pl-PL" sz="1500" i="1" dirty="0"/>
              <a:t>Strauss, Musical.</a:t>
            </a:r>
          </a:p>
          <a:p>
            <a:r>
              <a:rPr lang="pl-PL" sz="1500" i="1" dirty="0" smtClean="0"/>
              <a:t>1 z </a:t>
            </a:r>
            <a:r>
              <a:rPr lang="pl-PL" sz="1500" i="1" dirty="0"/>
              <a:t>nauczycielek preferuje głównie metody: Burza mózgu, Klanza, edukacja przez ruch D. Dziamska, C. Orff, nauka matematyki E. Gruszczyk - Kolczyńska, improwizacja ruchowa, opowieści ruchowe. ekspresyjna, drama, </a:t>
            </a:r>
            <a:r>
              <a:rPr lang="pl-PL" sz="1500" i="1" dirty="0" smtClean="0"/>
              <a:t>inscenizacja</a:t>
            </a:r>
            <a:r>
              <a:rPr lang="pl-PL" sz="1500" i="1" dirty="0"/>
              <a:t>.</a:t>
            </a:r>
          </a:p>
          <a:p>
            <a:pPr marL="0" lv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4973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643192" cy="628531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200" dirty="0" smtClean="0"/>
              <a:t>5. Które </a:t>
            </a:r>
            <a:r>
              <a:rPr lang="pl-PL" sz="2200" dirty="0"/>
              <a:t>z wykorzystywanych podczas zajęć metod najbardziej angażują dzieci do działania</a:t>
            </a:r>
            <a:r>
              <a:rPr lang="pl-PL" sz="2200" dirty="0" smtClean="0"/>
              <a:t>:</a:t>
            </a:r>
          </a:p>
          <a:p>
            <a:pPr marL="0" indent="0">
              <a:buNone/>
            </a:pPr>
            <a:endParaRPr lang="pl-PL" sz="1100" dirty="0"/>
          </a:p>
          <a:p>
            <a:pPr marL="0" indent="0">
              <a:buNone/>
            </a:pPr>
            <a:endParaRPr lang="pl-PL" sz="100" b="1" dirty="0"/>
          </a:p>
          <a:p>
            <a:pPr marL="0" indent="0">
              <a:buNone/>
            </a:pPr>
            <a:r>
              <a:rPr lang="pl-PL" sz="1600" b="1" dirty="0" smtClean="0"/>
              <a:t>WYNIKI:</a:t>
            </a:r>
          </a:p>
          <a:p>
            <a:pPr marL="0" indent="0">
              <a:buNone/>
            </a:pPr>
            <a:r>
              <a:rPr lang="pl-PL" sz="1600" i="1" dirty="0" smtClean="0"/>
              <a:t>Najbardziej </a:t>
            </a:r>
            <a:r>
              <a:rPr lang="pl-PL" sz="1600" i="1" dirty="0"/>
              <a:t>angażujące metody to: K</a:t>
            </a:r>
            <a:r>
              <a:rPr lang="pl-PL" sz="1600" i="1" dirty="0" smtClean="0"/>
              <a:t>lanza</a:t>
            </a:r>
            <a:r>
              <a:rPr lang="pl-PL" sz="1600" i="1" dirty="0"/>
              <a:t>, (4) drama, (3) samodzielnych doświadczeń, (3) nauka matematyki, (3) inscenizacje, (3) MDS (2), burza mózgów (2), Dziamska (1), I Majchrzak (1).</a:t>
            </a:r>
          </a:p>
          <a:p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xmlns="" val="710014202"/>
              </p:ext>
            </p:extLst>
          </p:nvPr>
        </p:nvGraphicFramePr>
        <p:xfrm>
          <a:off x="1043608" y="2708920"/>
          <a:ext cx="6192688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6016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715200" cy="6213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900" dirty="0" smtClean="0"/>
              <a:t>6. Czy </a:t>
            </a:r>
            <a:r>
              <a:rPr lang="pl-PL" sz="1900" dirty="0"/>
              <a:t>według </a:t>
            </a:r>
            <a:r>
              <a:rPr lang="pl-PL" sz="1900" dirty="0" smtClean="0"/>
              <a:t>Pani, </a:t>
            </a:r>
            <a:r>
              <a:rPr lang="pl-PL" sz="1900" dirty="0"/>
              <a:t>dzieci w grupie przejawiają działania świadczące o ich wszechstronnej aktywności </a:t>
            </a:r>
            <a:r>
              <a:rPr lang="pl-PL" sz="1900" dirty="0" smtClean="0"/>
              <a:t>?</a:t>
            </a:r>
          </a:p>
          <a:p>
            <a:pPr marL="0" indent="0">
              <a:buNone/>
            </a:pPr>
            <a:endParaRPr lang="pl-PL" sz="1900" dirty="0"/>
          </a:p>
          <a:p>
            <a:pPr lvl="0"/>
            <a:r>
              <a:rPr lang="pl-PL" sz="1400" dirty="0"/>
              <a:t>Biorą udział w zajęciach edukacyjnych:</a:t>
            </a:r>
          </a:p>
          <a:p>
            <a:pPr lvl="0"/>
            <a:r>
              <a:rPr lang="pl-PL" sz="1400" dirty="0" smtClean="0"/>
              <a:t>Biorą </a:t>
            </a:r>
            <a:r>
              <a:rPr lang="pl-PL" sz="1400" dirty="0"/>
              <a:t>udział w uroczystościach, konkursach, warsztatach: </a:t>
            </a:r>
          </a:p>
          <a:p>
            <a:pPr lvl="0"/>
            <a:r>
              <a:rPr lang="pl-PL" sz="1400" dirty="0" smtClean="0"/>
              <a:t>Samodzielnie </a:t>
            </a:r>
            <a:r>
              <a:rPr lang="pl-PL" sz="1400" dirty="0"/>
              <a:t>organizują sobie zabawy:</a:t>
            </a:r>
          </a:p>
          <a:p>
            <a:pPr lvl="0"/>
            <a:r>
              <a:rPr lang="pl-PL" sz="1400" dirty="0" smtClean="0"/>
              <a:t>Zadają </a:t>
            </a:r>
            <a:r>
              <a:rPr lang="pl-PL" sz="1400" dirty="0"/>
              <a:t>pytania:</a:t>
            </a:r>
          </a:p>
          <a:p>
            <a:pPr lvl="0"/>
            <a:r>
              <a:rPr lang="pl-PL" sz="1400" dirty="0" smtClean="0"/>
              <a:t>Współdziałają </a:t>
            </a:r>
            <a:r>
              <a:rPr lang="pl-PL" sz="1400" dirty="0"/>
              <a:t>z innymi dziećmi:</a:t>
            </a:r>
          </a:p>
          <a:p>
            <a:pPr lvl="0"/>
            <a:r>
              <a:rPr lang="pl-PL" sz="1400" dirty="0" smtClean="0"/>
              <a:t>Współdziałają </a:t>
            </a:r>
            <a:r>
              <a:rPr lang="pl-PL" sz="1400" dirty="0"/>
              <a:t>z nauczycielem:</a:t>
            </a:r>
          </a:p>
          <a:p>
            <a:pPr lvl="0"/>
            <a:r>
              <a:rPr lang="pl-PL" sz="1400" dirty="0" smtClean="0"/>
              <a:t>Wypełniają </a:t>
            </a:r>
            <a:r>
              <a:rPr lang="pl-PL" sz="1400" dirty="0"/>
              <a:t>chętnie dyżury:</a:t>
            </a:r>
          </a:p>
          <a:p>
            <a:pPr lvl="0"/>
            <a:r>
              <a:rPr lang="pl-PL" sz="1400" dirty="0" smtClean="0"/>
              <a:t>Samodzielnie </a:t>
            </a:r>
            <a:r>
              <a:rPr lang="pl-PL" sz="1400" dirty="0"/>
              <a:t>wykonują zadania:</a:t>
            </a:r>
          </a:p>
          <a:p>
            <a:pPr lvl="0"/>
            <a:r>
              <a:rPr lang="pl-PL" sz="1400" dirty="0" smtClean="0"/>
              <a:t>Pomagają </a:t>
            </a:r>
            <a:r>
              <a:rPr lang="pl-PL" sz="1400" dirty="0"/>
              <a:t>sobie nawzajem:</a:t>
            </a:r>
          </a:p>
          <a:p>
            <a:pPr lvl="0"/>
            <a:r>
              <a:rPr lang="pl-PL" sz="1400" dirty="0" smtClean="0"/>
              <a:t>Są </a:t>
            </a:r>
            <a:r>
              <a:rPr lang="pl-PL" sz="1400" dirty="0"/>
              <a:t>wdrażane do samodzielności: </a:t>
            </a:r>
          </a:p>
          <a:p>
            <a:pPr marL="0" indent="0">
              <a:buNone/>
            </a:pPr>
            <a:r>
              <a:rPr lang="pl-PL" sz="1600" dirty="0"/>
              <a:t> </a:t>
            </a:r>
          </a:p>
          <a:p>
            <a:pPr marL="0" indent="0">
              <a:buNone/>
            </a:pPr>
            <a:r>
              <a:rPr lang="pl-PL" sz="1600" b="1" dirty="0" smtClean="0"/>
              <a:t>WYNIKI:</a:t>
            </a:r>
          </a:p>
          <a:p>
            <a:pPr marL="0" indent="0">
              <a:buNone/>
            </a:pPr>
            <a:r>
              <a:rPr lang="pl-PL" sz="1600" i="1" dirty="0" smtClean="0"/>
              <a:t>Na </a:t>
            </a:r>
            <a:r>
              <a:rPr lang="pl-PL" sz="1600" i="1" dirty="0"/>
              <a:t>to pytanie wszystkie </a:t>
            </a:r>
            <a:r>
              <a:rPr lang="pl-PL" sz="1600" i="1" dirty="0" smtClean="0"/>
              <a:t>osiem nauczycielek udzieliło </a:t>
            </a:r>
            <a:r>
              <a:rPr lang="pl-PL" sz="1600" i="1" dirty="0"/>
              <a:t>odpowiedzi </a:t>
            </a:r>
            <a:r>
              <a:rPr lang="pl-PL" sz="1600" i="1" dirty="0" smtClean="0"/>
              <a:t>jednomyślnie.  Uważają one, </a:t>
            </a:r>
            <a:r>
              <a:rPr lang="pl-PL" sz="1600" i="1" dirty="0"/>
              <a:t>że dzieci w grupie przejawiają działania, które świadczą o ich wszechstronnej aktywności.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90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7704" y="404665"/>
            <a:ext cx="6550496" cy="144016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solidFill>
                  <a:schemeClr val="tx1"/>
                </a:solidFill>
              </a:rPr>
              <a:t>Zespół pracujący </a:t>
            </a:r>
            <a:r>
              <a:rPr lang="pl-PL" dirty="0">
                <a:solidFill>
                  <a:schemeClr val="tx1"/>
                </a:solidFill>
              </a:rPr>
              <a:t>nad ewaluacją: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67744" y="2420888"/>
            <a:ext cx="5504656" cy="2016224"/>
          </a:xfrm>
        </p:spPr>
        <p:txBody>
          <a:bodyPr/>
          <a:lstStyle/>
          <a:p>
            <a:pPr lvl="0" algn="l"/>
            <a:r>
              <a:rPr lang="pl-PL" sz="2800" dirty="0">
                <a:solidFill>
                  <a:schemeClr val="tx1"/>
                </a:solidFill>
              </a:rPr>
              <a:t>mgr Barbara Niewiadomska</a:t>
            </a:r>
          </a:p>
          <a:p>
            <a:pPr lvl="0" algn="l"/>
            <a:r>
              <a:rPr lang="pl-PL" sz="2800" dirty="0">
                <a:solidFill>
                  <a:schemeClr val="tx1"/>
                </a:solidFill>
              </a:rPr>
              <a:t>mgr Małgorzata </a:t>
            </a:r>
            <a:r>
              <a:rPr lang="pl-PL" sz="2800" dirty="0" smtClean="0">
                <a:solidFill>
                  <a:schemeClr val="tx1"/>
                </a:solidFill>
              </a:rPr>
              <a:t>Zakrzewska</a:t>
            </a:r>
          </a:p>
          <a:p>
            <a:pPr lvl="0" algn="l"/>
            <a:r>
              <a:rPr lang="pl-PL" sz="2800" dirty="0" smtClean="0">
                <a:solidFill>
                  <a:schemeClr val="tx1"/>
                </a:solidFill>
              </a:rPr>
              <a:t>mgr </a:t>
            </a:r>
            <a:r>
              <a:rPr lang="pl-PL" sz="2800" dirty="0">
                <a:solidFill>
                  <a:schemeClr val="tx1"/>
                </a:solidFill>
              </a:rPr>
              <a:t>Agata Gielo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8567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55446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900" dirty="0" smtClean="0"/>
              <a:t>7. Co </a:t>
            </a:r>
            <a:r>
              <a:rPr lang="pl-PL" sz="1900" dirty="0"/>
              <a:t>według Pani aktywizuje wychowanków do podejmowania działań </a:t>
            </a:r>
            <a:r>
              <a:rPr lang="pl-PL" sz="1900" dirty="0" smtClean="0"/>
              <a:t>?</a:t>
            </a:r>
          </a:p>
          <a:p>
            <a:pPr marL="0" lvl="0" indent="0">
              <a:buNone/>
            </a:pPr>
            <a:endParaRPr lang="pl-PL" sz="1800" dirty="0"/>
          </a:p>
          <a:p>
            <a:pPr lvl="0"/>
            <a:r>
              <a:rPr lang="pl-PL" sz="1600" dirty="0"/>
              <a:t>Ciekawy temat </a:t>
            </a:r>
            <a:r>
              <a:rPr lang="pl-PL" sz="1600" dirty="0" smtClean="0"/>
              <a:t>zajęć</a:t>
            </a:r>
            <a:endParaRPr lang="pl-PL" sz="1600" dirty="0"/>
          </a:p>
          <a:p>
            <a:pPr lvl="0"/>
            <a:r>
              <a:rPr lang="pl-PL" sz="1600" dirty="0" smtClean="0"/>
              <a:t>Atrakcyjne </a:t>
            </a:r>
            <a:r>
              <a:rPr lang="pl-PL" sz="1600" dirty="0"/>
              <a:t>pomoce dydaktyczne </a:t>
            </a:r>
          </a:p>
          <a:p>
            <a:pPr lvl="0"/>
            <a:r>
              <a:rPr lang="pl-PL" sz="1600" dirty="0"/>
              <a:t>Staranie opracowany przebieg zajęć dostosowany do możliwości dziecka </a:t>
            </a:r>
          </a:p>
          <a:p>
            <a:pPr lvl="0"/>
            <a:r>
              <a:rPr lang="pl-PL" sz="1600" dirty="0" smtClean="0"/>
              <a:t>Życzliwa </a:t>
            </a:r>
            <a:r>
              <a:rPr lang="pl-PL" sz="1600" dirty="0"/>
              <a:t>atmosfera na </a:t>
            </a:r>
            <a:r>
              <a:rPr lang="pl-PL" sz="1600" dirty="0" smtClean="0"/>
              <a:t>zajęciach</a:t>
            </a:r>
            <a:endParaRPr lang="pl-PL" sz="1600" dirty="0"/>
          </a:p>
          <a:p>
            <a:pPr lvl="0"/>
            <a:r>
              <a:rPr lang="pl-PL" sz="1600" dirty="0" smtClean="0"/>
              <a:t>Możliwość </a:t>
            </a:r>
            <a:r>
              <a:rPr lang="pl-PL" sz="1600" dirty="0"/>
              <a:t>wykazania się  samodzielnością i </a:t>
            </a:r>
            <a:r>
              <a:rPr lang="pl-PL" sz="1600" dirty="0" smtClean="0"/>
              <a:t>pomysłowością</a:t>
            </a:r>
            <a:endParaRPr lang="pl-PL" sz="1600" dirty="0"/>
          </a:p>
          <a:p>
            <a:pPr lvl="0"/>
            <a:r>
              <a:rPr lang="pl-PL" sz="1600" dirty="0" smtClean="0"/>
              <a:t>Odpowiednio </a:t>
            </a:r>
            <a:r>
              <a:rPr lang="pl-PL" sz="1600" dirty="0"/>
              <a:t>dobrane metody </a:t>
            </a:r>
            <a:r>
              <a:rPr lang="pl-PL" sz="1600" dirty="0" smtClean="0"/>
              <a:t>aktywizujące</a:t>
            </a:r>
            <a:endParaRPr lang="pl-PL" sz="1600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sz="1800" b="1" dirty="0" smtClean="0"/>
              <a:t>WYNIKI: </a:t>
            </a:r>
          </a:p>
          <a:p>
            <a:pPr marL="0" indent="0">
              <a:buNone/>
            </a:pPr>
            <a:r>
              <a:rPr lang="pl-PL" sz="1800" i="1" dirty="0" smtClean="0"/>
              <a:t>Według </a:t>
            </a:r>
            <a:r>
              <a:rPr lang="pl-PL" sz="1800" i="1" dirty="0"/>
              <a:t>(8) nauczycielek wszystkie wymienione czynniki w pytaniu aktywizują wychowanków do podejmowania działań.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1003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467600" cy="720080"/>
          </a:xfrm>
        </p:spPr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WYWIAD Z </a:t>
            </a:r>
            <a:r>
              <a:rPr lang="pl-PL" b="1" dirty="0">
                <a:solidFill>
                  <a:schemeClr val="tx1"/>
                </a:solidFill>
              </a:rPr>
              <a:t>DYREKTOREM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03232" cy="5277200"/>
          </a:xfrm>
        </p:spPr>
        <p:txBody>
          <a:bodyPr>
            <a:normAutofit/>
          </a:bodyPr>
          <a:lstStyle/>
          <a:p>
            <a:pPr algn="just"/>
            <a:r>
              <a:rPr lang="pl-PL" sz="1700" dirty="0" smtClean="0"/>
              <a:t>Czy </a:t>
            </a:r>
            <a:r>
              <a:rPr lang="pl-PL" sz="1700" dirty="0"/>
              <a:t>nauczyciele prowadzą obserwację pod kątem samodzielności </a:t>
            </a:r>
            <a:r>
              <a:rPr lang="pl-PL" sz="1700" dirty="0" smtClean="0"/>
              <a:t>                   i </a:t>
            </a:r>
            <a:r>
              <a:rPr lang="pl-PL" sz="1700" dirty="0"/>
              <a:t>umiejętności dzieci podczas pobytu w przedszkolu ?</a:t>
            </a:r>
          </a:p>
          <a:p>
            <a:pPr algn="just"/>
            <a:r>
              <a:rPr lang="pl-PL" sz="1700" dirty="0" smtClean="0"/>
              <a:t>Czy </a:t>
            </a:r>
            <a:r>
              <a:rPr lang="pl-PL" sz="1700" dirty="0"/>
              <a:t>nauczyciele inspirują aktywność twórczą i kreatywność dzieci ?</a:t>
            </a:r>
          </a:p>
          <a:p>
            <a:pPr algn="just"/>
            <a:r>
              <a:rPr lang="pl-PL" sz="1700" dirty="0" smtClean="0"/>
              <a:t>Czy </a:t>
            </a:r>
            <a:r>
              <a:rPr lang="pl-PL" sz="1700" dirty="0"/>
              <a:t>nauczyciele w swojej pracy stosują różnorodne metody i formy  motywujące ich aktywność na zajęciach, a dzieci chętnie w nich uczestniczą ?</a:t>
            </a:r>
          </a:p>
          <a:p>
            <a:pPr algn="just"/>
            <a:r>
              <a:rPr lang="pl-PL" sz="1700" dirty="0" smtClean="0"/>
              <a:t>Czy podopieczni </a:t>
            </a:r>
            <a:r>
              <a:rPr lang="pl-PL" sz="1700" dirty="0"/>
              <a:t>chętnie biorą udział w konkursach na różnych szczeblach ?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 algn="just">
              <a:buNone/>
            </a:pPr>
            <a:r>
              <a:rPr lang="pl-PL" sz="1800" b="1" dirty="0" smtClean="0"/>
              <a:t>WYNIKI:</a:t>
            </a:r>
          </a:p>
          <a:p>
            <a:pPr marL="0" indent="0" algn="just">
              <a:buNone/>
            </a:pPr>
            <a:r>
              <a:rPr lang="pl-PL" sz="1600" i="1" dirty="0" smtClean="0"/>
              <a:t>Z </a:t>
            </a:r>
            <a:r>
              <a:rPr lang="pl-PL" sz="1600" i="1" dirty="0"/>
              <a:t>wywiadu z D</a:t>
            </a:r>
            <a:r>
              <a:rPr lang="pl-PL" sz="1600" i="1" dirty="0" smtClean="0"/>
              <a:t>yrektorem </a:t>
            </a:r>
            <a:r>
              <a:rPr lang="pl-PL" sz="1600" i="1" dirty="0"/>
              <a:t>przedszkola wynika, iż nauczyciele prowadzą </a:t>
            </a:r>
            <a:r>
              <a:rPr lang="pl-PL" sz="1600" i="1" dirty="0" smtClean="0"/>
              <a:t>obserwacje </a:t>
            </a:r>
            <a:r>
              <a:rPr lang="pl-PL" sz="1600" i="1" dirty="0"/>
              <a:t>pod kątem samodzielności i umiejętności dzieci podczas całego </a:t>
            </a:r>
            <a:r>
              <a:rPr lang="pl-PL" sz="1600" i="1" dirty="0" smtClean="0"/>
              <a:t>pobytu w </a:t>
            </a:r>
            <a:r>
              <a:rPr lang="pl-PL" sz="1600" i="1" dirty="0"/>
              <a:t>przedszkolu. Nauczyciele inspirują  aktywność  twórczą  </a:t>
            </a:r>
            <a:r>
              <a:rPr lang="pl-PL" sz="1600" i="1" dirty="0" smtClean="0"/>
              <a:t>i kreatywność dzieci. W </a:t>
            </a:r>
            <a:r>
              <a:rPr lang="pl-PL" sz="1600" i="1" dirty="0"/>
              <a:t>swojej pracy stosują różnorodne metody motywujące ich aktywność na zajęciach warsztatach, </a:t>
            </a:r>
            <a:r>
              <a:rPr lang="pl-PL" sz="1600" i="1" dirty="0" smtClean="0"/>
              <a:t>konkursach i </a:t>
            </a:r>
            <a:r>
              <a:rPr lang="pl-PL" sz="1600" i="1" dirty="0"/>
              <a:t>uroczystościach przedszkolnych, a dzieci chętnie w nich uczestniczą. Podopieczni również chętnie biorą udział w konkursach  na różnych szczeblach.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57820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313240" cy="1143000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ANALIZA DOKUMENTÓW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pl-PL" sz="2200" b="1" i="1" dirty="0" smtClean="0"/>
              <a:t>Analiza </a:t>
            </a:r>
            <a:r>
              <a:rPr lang="pl-PL" sz="2200" b="1" i="1" dirty="0"/>
              <a:t>protokołów z posiedzeń Rady Pedagogicznej.</a:t>
            </a:r>
            <a:endParaRPr lang="pl-PL" sz="2200" b="1" dirty="0"/>
          </a:p>
          <a:p>
            <a:pPr marL="0" indent="0" algn="just">
              <a:buNone/>
            </a:pPr>
            <a:r>
              <a:rPr lang="pl-PL" sz="1700" dirty="0"/>
              <a:t>Po zapoznaniu się z dokumentacją można stwierdzić, że nauczyciele zostali poinformowani o rozpoczętej ewaluacji na temat wdrażania do samodzielności </a:t>
            </a:r>
            <a:r>
              <a:rPr lang="pl-PL" sz="1700" dirty="0" smtClean="0"/>
              <a:t>i </a:t>
            </a:r>
            <a:r>
              <a:rPr lang="pl-PL" sz="1700" dirty="0"/>
              <a:t>aktywności dzieci na rzecz własnego rozwoju poprzez chętne </a:t>
            </a:r>
            <a:r>
              <a:rPr lang="pl-PL" sz="1700" dirty="0" smtClean="0"/>
              <a:t>uczestnictwo w </a:t>
            </a:r>
            <a:r>
              <a:rPr lang="pl-PL" sz="1700" dirty="0"/>
              <a:t>zajęciach. W każdej grupie wiekowej zwraca się uwagę na aktywność dzieci oraz przydzielone są nauczycielom zadania. Podsumowana jest praca z dziećmi w każdej grupie wiekowej jak również </a:t>
            </a:r>
            <a:r>
              <a:rPr lang="pl-PL" sz="1700" dirty="0" smtClean="0"/>
              <a:t>współpraca z </a:t>
            </a:r>
            <a:r>
              <a:rPr lang="pl-PL" sz="1700" dirty="0"/>
              <a:t>rodzicami</a:t>
            </a:r>
            <a:r>
              <a:rPr lang="pl-PL" sz="1700" dirty="0" smtClean="0"/>
              <a:t>.</a:t>
            </a:r>
          </a:p>
          <a:p>
            <a:pPr marL="0" indent="0" algn="just">
              <a:buNone/>
            </a:pPr>
            <a:endParaRPr lang="pl-PL" sz="1700" dirty="0"/>
          </a:p>
          <a:p>
            <a:r>
              <a:rPr lang="pl-PL" sz="2200" b="1" i="1" dirty="0"/>
              <a:t>Analiza planów miesięcznych pracy dydaktyczno - wychowawczej.</a:t>
            </a:r>
            <a:endParaRPr lang="pl-PL" sz="2200" b="1" dirty="0"/>
          </a:p>
          <a:p>
            <a:pPr marL="0" indent="0" algn="just">
              <a:buNone/>
            </a:pPr>
            <a:r>
              <a:rPr lang="pl-PL" sz="1600" dirty="0"/>
              <a:t>Plany miesięczne uwzględniają treści zawarte w podstawie programowej. Nauczycielki planując pracę uwzględniają różnorodne sfery rozwoju dzieci.  Planują zajęcia aktywizujące dzieci do działania w różnorodnych dziedzinach. Ponadto uwzględniają indywidualne możliwości i zainteresowania dzieci.</a:t>
            </a:r>
          </a:p>
        </p:txBody>
      </p:sp>
    </p:spTree>
    <p:extLst>
      <p:ext uri="{BB962C8B-B14F-4D97-AF65-F5344CB8AC3E}">
        <p14:creationId xmlns:p14="http://schemas.microsoft.com/office/powerpoint/2010/main" xmlns="" val="30730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i="1" dirty="0"/>
              <a:t> </a:t>
            </a:r>
            <a:endParaRPr lang="pl-PL" b="1" i="1" dirty="0"/>
          </a:p>
          <a:p>
            <a:r>
              <a:rPr lang="pl-PL" b="1" i="1" dirty="0"/>
              <a:t>Analiza dzienników we wszystkich grupach.</a:t>
            </a:r>
          </a:p>
          <a:p>
            <a:pPr marL="0" indent="0" algn="just">
              <a:buNone/>
            </a:pPr>
            <a:r>
              <a:rPr lang="pl-PL" sz="1800" dirty="0"/>
              <a:t>We wszystkich dziennikach można zauważyć, że zapis realizowanych każdego dnia skupia się na podstawie programowej wychowania przedszkolnego, opisując proces wspomagania rozwoju i edukacji dzieci objętych wychowaniem przedszkolnym. Można zauważyć również, </a:t>
            </a:r>
            <a:r>
              <a:rPr lang="pl-PL" sz="1800" dirty="0" smtClean="0"/>
              <a:t>iż w każdym dzienniku </a:t>
            </a:r>
            <a:r>
              <a:rPr lang="pl-PL" sz="1800" dirty="0"/>
              <a:t>odnotowane są </a:t>
            </a:r>
            <a:r>
              <a:rPr lang="pl-PL" sz="1800" dirty="0" smtClean="0"/>
              <a:t>informacje o czynnościach samoobsługowych </a:t>
            </a:r>
            <a:r>
              <a:rPr lang="pl-PL" sz="1800" dirty="0"/>
              <a:t>związanych z czynnościami higienicznymi</a:t>
            </a:r>
            <a:r>
              <a:rPr lang="pl-PL" sz="1800" dirty="0" smtClean="0"/>
              <a:t>.</a:t>
            </a:r>
          </a:p>
          <a:p>
            <a:pPr marL="0" indent="0">
              <a:buNone/>
            </a:pPr>
            <a:endParaRPr lang="pl-PL" b="1" dirty="0"/>
          </a:p>
          <a:p>
            <a:r>
              <a:rPr lang="pl-PL" b="1" i="1" dirty="0"/>
              <a:t>Analiza protokołów z zebrań z rodzicami.</a:t>
            </a:r>
            <a:endParaRPr lang="pl-PL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/>
              <a:t>Celem tej analizy jest poznanie, jakie informacje zostały przekazane rodzicom na zebraniu</a:t>
            </a:r>
            <a:r>
              <a:rPr lang="pl-PL" sz="1800" dirty="0" smtClean="0"/>
              <a:t>.</a:t>
            </a:r>
          </a:p>
          <a:p>
            <a:pPr marL="0" indent="0" algn="just">
              <a:buNone/>
            </a:pPr>
            <a:endParaRPr lang="pl-PL" sz="5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/>
              <a:t>Rodzice zostali poinformowaniu o przeprowadzeniu ewaluacji </a:t>
            </a:r>
            <a:r>
              <a:rPr lang="pl-PL" sz="1800" dirty="0" smtClean="0"/>
              <a:t>                w </a:t>
            </a:r>
            <a:r>
              <a:rPr lang="pl-PL" sz="1800" dirty="0"/>
              <a:t>placówce, dotyczącej samodzielności i  aktywności dzieci na rzecz własnego rozwoju poprzez chętne uczestnictwo w zajęciach. Również zapoznani zostali z podstawą programową, harmonogramem </a:t>
            </a:r>
            <a:r>
              <a:rPr lang="pl-PL" sz="1800" dirty="0" smtClean="0"/>
              <a:t>pracy przedszkola</a:t>
            </a:r>
            <a:r>
              <a:rPr lang="pl-PL" sz="1800" dirty="0"/>
              <a:t>, koncepcją pracy przedszkola, statutem przedszkola, ofertą zajęć dodatkowych. Pozostałe informacje to sprawy indywidualne dotyczące poszczególnych grup.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3371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endParaRPr lang="pl-PL" b="1" i="1" dirty="0" smtClean="0"/>
          </a:p>
          <a:p>
            <a:r>
              <a:rPr lang="pl-PL" b="1" i="1" dirty="0" smtClean="0"/>
              <a:t>Analiza </a:t>
            </a:r>
            <a:r>
              <a:rPr lang="pl-PL" b="1" i="1" dirty="0"/>
              <a:t>udziału dzieci w konkursach</a:t>
            </a:r>
            <a:r>
              <a:rPr lang="pl-PL" b="1" i="1" dirty="0" smtClean="0"/>
              <a:t>.</a:t>
            </a:r>
            <a:endParaRPr lang="pl-PL" dirty="0"/>
          </a:p>
          <a:p>
            <a:pPr marL="0" indent="0" algn="just">
              <a:buNone/>
            </a:pPr>
            <a:r>
              <a:rPr lang="pl-PL" sz="1700" dirty="0"/>
              <a:t>Po zapoznaniu się ze zgromadzonymi dyplomami i wyróżnieniami można zdecydowanie stwierdzić, że dzieci w naszej placówce niezależnie od wieku chętnie biorą udział w konkursach różnego typu i na różnych szczeblach. Ponadto całe rodziny także uczestniczą w konkursach organizowanych przez nauczycielki we wszystkich grupach</a:t>
            </a:r>
            <a:r>
              <a:rPr lang="pl-PL" sz="1700" dirty="0" smtClean="0"/>
              <a:t>.</a:t>
            </a:r>
          </a:p>
          <a:p>
            <a:pPr marL="0" indent="0">
              <a:buNone/>
            </a:pPr>
            <a:endParaRPr lang="pl-PL" sz="1300" dirty="0"/>
          </a:p>
          <a:p>
            <a:r>
              <a:rPr lang="pl-PL" b="1" i="1" dirty="0"/>
              <a:t>Analiza udziału dzieci w uroczystościach </a:t>
            </a:r>
            <a:r>
              <a:rPr lang="pl-PL" b="1" i="1" dirty="0" smtClean="0"/>
              <a:t>i </a:t>
            </a:r>
            <a:r>
              <a:rPr lang="pl-PL" b="1" i="1" dirty="0"/>
              <a:t>warsztatach dla rodziców z udziałem dzieci</a:t>
            </a:r>
            <a:r>
              <a:rPr lang="pl-PL" i="1" dirty="0"/>
              <a:t>.</a:t>
            </a:r>
            <a:endParaRPr lang="pl-PL" dirty="0"/>
          </a:p>
          <a:p>
            <a:pPr marL="0" indent="0" algn="just">
              <a:buNone/>
            </a:pPr>
            <a:r>
              <a:rPr lang="pl-PL" sz="1700" dirty="0"/>
              <a:t>Harmonogramy opracowane przez nauczycielki we wrześniu dotyczące </a:t>
            </a:r>
            <a:r>
              <a:rPr lang="pl-PL" sz="1700" dirty="0" smtClean="0"/>
              <a:t>współpracy z </a:t>
            </a:r>
            <a:r>
              <a:rPr lang="pl-PL" sz="1700" dirty="0"/>
              <a:t>rodziną i uroczystości grupowych wskazują na ogromne zaangażowanie wychowawców w działania mające na celu stymulowanie dzieci do </a:t>
            </a:r>
            <a:r>
              <a:rPr lang="pl-PL" sz="1700" dirty="0" smtClean="0"/>
              <a:t>samodzielności i </a:t>
            </a:r>
            <a:r>
              <a:rPr lang="pl-PL" sz="1700" dirty="0"/>
              <a:t>aktywności w różnych obszarach </a:t>
            </a:r>
            <a:r>
              <a:rPr lang="pl-PL" sz="1700" dirty="0" smtClean="0"/>
              <a:t>rozwoju.</a:t>
            </a:r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xmlns="" val="13214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850106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>
                <a:solidFill>
                  <a:schemeClr val="tx1"/>
                </a:solidFill>
              </a:rPr>
              <a:t>SFORMUŁOWANIE ODPOWIEDZI NA PYTANIA KLUCZOWE</a:t>
            </a: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643192" cy="5205192"/>
          </a:xfrm>
        </p:spPr>
        <p:txBody>
          <a:bodyPr>
            <a:normAutofit/>
          </a:bodyPr>
          <a:lstStyle/>
          <a:p>
            <a:pPr lvl="0"/>
            <a:r>
              <a:rPr lang="pl-PL" sz="2000" b="1" dirty="0"/>
              <a:t>Czy przedszkole kształci samodzielność dzieci</a:t>
            </a:r>
            <a:r>
              <a:rPr lang="pl-PL" sz="2000" b="1" dirty="0" smtClean="0"/>
              <a:t>?</a:t>
            </a:r>
            <a:endParaRPr lang="pl-PL" sz="2000" dirty="0"/>
          </a:p>
          <a:p>
            <a:pPr marL="0" indent="0" algn="just">
              <a:buNone/>
            </a:pPr>
            <a:endParaRPr lang="pl-PL" sz="900" dirty="0" smtClean="0"/>
          </a:p>
          <a:p>
            <a:pPr marL="0" indent="0" algn="just">
              <a:buNone/>
            </a:pPr>
            <a:r>
              <a:rPr lang="pl-PL" sz="1800" dirty="0" smtClean="0"/>
              <a:t>Aktywność </a:t>
            </a:r>
            <a:r>
              <a:rPr lang="pl-PL" sz="1800" dirty="0"/>
              <a:t>dziecka w przedszkolu zależy nie tylko od indywidualnego rozwoju wychowanka, duży wpływ na tę aktywność ma postawa, styl pracy i dobra motywacja nauczyciela. Aby dzieci potrafiły aktywnie działać na rzecz własnego rozwoju nauczyciele muszą efektywnie zachęcać je do udziału w  zajęciach oraz udziału w różnorodnych akcjach organizowanych na terenie placówki. Podczas codziennej pracy nauczycielki stosują szereg różnorodnych metod aktywizujących oraz wykorzystują różne sytuacje, które zachęcają dzieci do działań na rzecz własnego rozwoju w kierunku wdrażania do samodzielności </a:t>
            </a:r>
            <a:r>
              <a:rPr lang="pl-PL" sz="1800" dirty="0" smtClean="0"/>
              <a:t>                        i aktywności </a:t>
            </a:r>
            <a:r>
              <a:rPr lang="pl-PL" sz="1800" dirty="0"/>
              <a:t>na co dzień. Ankietowani rodzice jednomyślnie potwierdzają, że dzieci w pełni nabywają umiejętności samoobsługowe Wychowankowie są także zachęcani do samodzielności poprzez </a:t>
            </a:r>
            <a:r>
              <a:rPr lang="pl-PL" sz="1800" dirty="0" smtClean="0"/>
              <a:t>udział w </a:t>
            </a:r>
            <a:r>
              <a:rPr lang="pl-PL" sz="1800" dirty="0"/>
              <a:t>różnych konkursach, imprezach, </a:t>
            </a:r>
            <a:r>
              <a:rPr lang="pl-PL" sz="1800" dirty="0" smtClean="0"/>
              <a:t>warsztatach i </a:t>
            </a:r>
            <a:r>
              <a:rPr lang="pl-PL" sz="1800" dirty="0"/>
              <a:t>uroczystościach </a:t>
            </a:r>
            <a:r>
              <a:rPr lang="pl-PL" sz="1800" dirty="0" smtClean="0"/>
              <a:t>przedszkolnych oraz środowiskowych, które </a:t>
            </a:r>
            <a:r>
              <a:rPr lang="pl-PL" sz="1800" dirty="0"/>
              <a:t>mają swoje </a:t>
            </a:r>
            <a:r>
              <a:rPr lang="pl-PL" sz="1800" dirty="0" smtClean="0"/>
              <a:t>odzwierciedlenie w </a:t>
            </a:r>
            <a:r>
              <a:rPr lang="pl-PL" sz="1800" dirty="0"/>
              <a:t>dokumentacji przedszkolnej.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70799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pl-PL" sz="2600" b="1" dirty="0" smtClean="0"/>
              <a:t>Czy </a:t>
            </a:r>
            <a:r>
              <a:rPr lang="pl-PL" sz="2600" b="1" dirty="0"/>
              <a:t>dzieci chętnie uczestniczą w zajęciach </a:t>
            </a:r>
            <a:r>
              <a:rPr lang="pl-PL" sz="2600" b="1" dirty="0" smtClean="0"/>
              <a:t>prowadzonych w </a:t>
            </a:r>
            <a:r>
              <a:rPr lang="pl-PL" sz="2600" b="1" dirty="0"/>
              <a:t>przedszkolu i jakie formy aktywności preferują?</a:t>
            </a:r>
            <a:endParaRPr lang="pl-PL" sz="2600" dirty="0"/>
          </a:p>
          <a:p>
            <a:endParaRPr lang="pl-PL" dirty="0"/>
          </a:p>
          <a:p>
            <a:pPr marL="0" indent="0" algn="just">
              <a:buNone/>
            </a:pPr>
            <a:r>
              <a:rPr lang="pl-PL" sz="2300" dirty="0"/>
              <a:t>Z przeprowadzonych badań wynika, iż dzieci chętnie uczestniczą </a:t>
            </a:r>
            <a:r>
              <a:rPr lang="pl-PL" sz="2300" dirty="0" smtClean="0"/>
              <a:t>                   w zajęciach </a:t>
            </a:r>
            <a:r>
              <a:rPr lang="pl-PL" sz="2300" dirty="0"/>
              <a:t>i zabawach prowadzonych na terenie przedszkola oraz to, że prowadzone zajęcia i z zabawy w pozytywny sposób wpływają na wzrost ich aktywności. Większość rodziców uważa, że nadal istnieje potrzeba wspierania uzdolnień dzieci. Przedszkolaki chętnie uczestniczą w zajęciach obowiązkowych i w tych oferowanych przez placówkę w formie zajęć dodatkowych. Oferta zajęć jest </a:t>
            </a:r>
            <a:r>
              <a:rPr lang="pl-PL" sz="2300" dirty="0" smtClean="0"/>
              <a:t>różnorodna i    </a:t>
            </a:r>
            <a:r>
              <a:rPr lang="pl-PL" sz="2300" dirty="0"/>
              <a:t>wykracza poza podstawę programową, uwzględniając różne rodzaje aktywności: plastyczną i taneczną. Według opinii rodziców największym zainteresowaniem wśród dzieci podczas pobytu </a:t>
            </a:r>
            <a:r>
              <a:rPr lang="pl-PL" sz="2300" dirty="0" smtClean="0"/>
              <a:t>w </a:t>
            </a:r>
            <a:r>
              <a:rPr lang="pl-PL" sz="2300" dirty="0"/>
              <a:t>przedszkolu cieszą się zajęcia języka angielskiego, tańce, rytmika oraz zajęcia plastyczne. Natomiast nauczyciele uważają, że dzieci chętnie biorą udział we wszystkich rodzajach zajęć. Nieco mniejszy jednak wpływ aktywności dzieci </a:t>
            </a:r>
            <a:r>
              <a:rPr lang="pl-PL" sz="2300" dirty="0" smtClean="0"/>
              <a:t>w </a:t>
            </a:r>
            <a:r>
              <a:rPr lang="pl-PL" sz="2300" dirty="0"/>
              <a:t>przedszkolu można zaobserwować na zajęciach </a:t>
            </a:r>
            <a:r>
              <a:rPr lang="pl-PL" sz="2300" dirty="0" smtClean="0"/>
              <a:t>językowych i </a:t>
            </a:r>
            <a:r>
              <a:rPr lang="pl-PL" sz="2300" dirty="0"/>
              <a:t>matematycznych. Dzieci są </a:t>
            </a:r>
            <a:r>
              <a:rPr lang="pl-PL" sz="2300" dirty="0" smtClean="0"/>
              <a:t>aktywne i </a:t>
            </a:r>
            <a:r>
              <a:rPr lang="pl-PL" sz="2300" dirty="0"/>
              <a:t>chętnie oraz z dużym zaangażowaniem </a:t>
            </a:r>
            <a:r>
              <a:rPr lang="pl-PL" sz="2300" dirty="0" smtClean="0"/>
              <a:t>uczestniczą w  </a:t>
            </a:r>
            <a:r>
              <a:rPr lang="pl-PL" sz="2300" dirty="0"/>
              <a:t>uroczystościach </a:t>
            </a:r>
            <a:r>
              <a:rPr lang="pl-PL" sz="2300" dirty="0" smtClean="0"/>
              <a:t>organizowanych w </a:t>
            </a:r>
            <a:r>
              <a:rPr lang="pl-PL" sz="2300" dirty="0"/>
              <a:t>przedszkolu.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830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pl-PL" sz="2600" b="1" dirty="0"/>
              <a:t>Jakie metody i formy pracy wpływają aktywizująco na wychowanków</a:t>
            </a:r>
            <a:r>
              <a:rPr lang="pl-PL" sz="2600" b="1" dirty="0" smtClean="0"/>
              <a:t>?</a:t>
            </a:r>
          </a:p>
          <a:p>
            <a:pPr marL="0" lv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2300" dirty="0"/>
              <a:t>W swojej pracy </a:t>
            </a:r>
            <a:r>
              <a:rPr lang="pl-PL" sz="2300" dirty="0" smtClean="0"/>
              <a:t>dydaktyczno </a:t>
            </a:r>
            <a:r>
              <a:rPr lang="pl-PL" sz="2300" dirty="0"/>
              <a:t>- wychowawczej nauczyciele najchętniej stosują różnorodne metody i formy łączące różne rodzaje aktywności podczas zajęć edukacyjnych przyczyniających się do wspierania aktywności dzieci podczas zajęć. Najczęściej stosowane metody: burza mózgów, pedagogika zabawy, metoda dobrego startu, W. </a:t>
            </a:r>
            <a:r>
              <a:rPr lang="pl-PL" sz="2300" dirty="0" err="1"/>
              <a:t>Sherbone</a:t>
            </a:r>
            <a:r>
              <a:rPr lang="pl-PL" sz="2300" dirty="0"/>
              <a:t>, edukacja przez ruch D. Dziamskiej, nauka matematyki E. Gruszczyk - Kolczyńskiej, krakowska, ruchowo- muzyczna </a:t>
            </a:r>
            <a:r>
              <a:rPr lang="pl-PL" sz="2300" dirty="0" err="1"/>
              <a:t>Bati</a:t>
            </a:r>
            <a:r>
              <a:rPr lang="pl-PL" sz="2300" dirty="0"/>
              <a:t> </a:t>
            </a:r>
            <a:r>
              <a:rPr lang="pl-PL" sz="2300" dirty="0" smtClean="0"/>
              <a:t>Strauss, </a:t>
            </a:r>
            <a:r>
              <a:rPr lang="pl-PL" sz="2300" dirty="0"/>
              <a:t>opowieści ruchowe, bezpośredniego oddziaływania, improwizacje ruchowe, samodzielnych doświadczeń, inscenizacja, ekspresyjna. Nauczyciele  stosują metody aktywności twórczej dzieci: elementy Kinezjologii edukacyjnej wg. Dennisona, ruchu C. Orfa, I. Majchrzak, dramy, stosowane są również atrakcyjne techniki plastyczne. Podczas wszystkich zajęć, nauczyciele zachęcają dzieci do aktywności poprzez: organizowanie zabaw ruchowych z podkładem muzycznym, wyboru atrakcyjnych pomocy dydaktycznych, umożliwiano dzieciom dokonywania wyboru zabawy, inspirowano wychowanków do zabaw twórczych. Nauczycielki dobierały zadania do możliwości indywidualnych dzieci, stwarzały także warunki do wykazania się w ramach ich zdolności. Stymulowanie wychowanków odbywa się podczas całodziennego  pobytu  w przedszkolu</a:t>
            </a:r>
          </a:p>
        </p:txBody>
      </p:sp>
    </p:spTree>
    <p:extLst>
      <p:ext uri="{BB962C8B-B14F-4D97-AF65-F5344CB8AC3E}">
        <p14:creationId xmlns:p14="http://schemas.microsoft.com/office/powerpoint/2010/main" xmlns="" val="259107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643192" cy="6213304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pl-PL" sz="2900" b="1" dirty="0"/>
              <a:t>Które sytuacje w przedszkolu wyzwalają aktywność dzieci</a:t>
            </a:r>
            <a:r>
              <a:rPr lang="pl-PL" sz="2900" b="1" dirty="0" smtClean="0"/>
              <a:t>?</a:t>
            </a:r>
          </a:p>
          <a:p>
            <a:pPr marL="0" lvl="0" indent="0" algn="just">
              <a:buNone/>
            </a:pPr>
            <a:endParaRPr lang="pl-PL" sz="2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Według ankietowanych nauczycielek sytuacjami wyzwalającymi aktywność dzieci w przedszkolu są: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Stosowanie odpowiednich metod pracy, zwłaszcza pedagogiki zabawy, dramy, inscenizacji, nauka matematyki wg. E. Gruszczyk- Kolczyńskiej, MDS, samodzielnych doświadczeń, burza mózgów, edukacja przez ruch,                         W </a:t>
            </a:r>
            <a:r>
              <a:rPr lang="pl-PL" dirty="0" err="1" smtClean="0"/>
              <a:t>Sherborne</a:t>
            </a:r>
            <a:r>
              <a:rPr lang="pl-PL" dirty="0"/>
              <a:t>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Integrowanie treści z różnych obszarów programowych.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Uwzględnianie indywidualnych możliwości i zainteresowań wychowanków.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Wskazywanie mocnych stron dziecka.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Organizowanie inscenizacji, przedstawień, swobodnych zabaw.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Udział w konkursach, uroczystościach, warsztatach z udziałem </a:t>
            </a:r>
            <a:r>
              <a:rPr lang="pl-PL" dirty="0" smtClean="0"/>
              <a:t>rodziców i </a:t>
            </a:r>
            <a:r>
              <a:rPr lang="pl-PL" dirty="0"/>
              <a:t>innych imprezach przedszkolnych.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Udział w uroczystościach środowiskowych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Samopoczucie dziecka.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Możliwość wykazania się samodzielnością i pomysłowością.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Starannie przemyślany przebieg zajęć.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Relacje między dziećmi.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Współdziałanie między sobą.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pl-PL" dirty="0"/>
              <a:t>Pełnienie dyżurów.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282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92500" lnSpcReduction="10000"/>
          </a:bodyPr>
          <a:lstStyle/>
          <a:p>
            <a:r>
              <a:rPr lang="pl-PL" sz="2600" b="1" dirty="0" smtClean="0"/>
              <a:t>WYNIKI:</a:t>
            </a:r>
          </a:p>
          <a:p>
            <a:pPr marL="0" indent="0">
              <a:buNone/>
            </a:pPr>
            <a:endParaRPr lang="pl-PL" sz="1300" b="1" dirty="0" smtClean="0"/>
          </a:p>
          <a:p>
            <a:pPr marL="0" indent="0" algn="just">
              <a:buNone/>
            </a:pPr>
            <a:r>
              <a:rPr lang="pl-PL" sz="2100" dirty="0" smtClean="0"/>
              <a:t>Nauczycielki </a:t>
            </a:r>
            <a:r>
              <a:rPr lang="pl-PL" sz="2100" dirty="0"/>
              <a:t>zauważyły również inne czynniki wpływające na rozwijanie aktywności dzieci podczas zabaw i zajęć. Należą do nich </a:t>
            </a:r>
            <a:r>
              <a:rPr lang="pl-PL" sz="2100" dirty="0" smtClean="0"/>
              <a:t>postawa i </a:t>
            </a:r>
            <a:r>
              <a:rPr lang="pl-PL" sz="2100" dirty="0"/>
              <a:t>zaangażowanie nauczyciela, życzliwość, poczucie humoru, podmiotowe postrzeganie. Wszystko to wpływa na zapewnienie dzieciom poczucia bezpieczeństwa związanego ze znajomością przyjętych zasad </a:t>
            </a:r>
            <a:r>
              <a:rPr lang="pl-PL" sz="2100" dirty="0" smtClean="0"/>
              <a:t>związanych z </a:t>
            </a:r>
            <a:r>
              <a:rPr lang="pl-PL" sz="2100" dirty="0"/>
              <a:t>zajęciami, zapewnienie możliwości zdobywania samodzielnych doświadczeń, własnej aktywności dziecka, twórczego działania, uznawanie wysiłków, sukcesów dzieci. Istotne znaczenie mają pozytywne relacje między </a:t>
            </a:r>
            <a:r>
              <a:rPr lang="pl-PL" sz="2100" dirty="0" smtClean="0"/>
              <a:t>nauczycielem </a:t>
            </a:r>
            <a:r>
              <a:rPr lang="pl-PL" sz="2100" dirty="0"/>
              <a:t>a dzieckiem, obniżenie poziomu rywalizacji poprzez wyrównanie szans przedszkolaków przez nauczyciela, emocjonalnych potrzeb dzieci, możliwość włączania wszystkich dzieci do  czynnego działania. Ponadto pogadanki, wystawy prac plastycznych, spotkania z udziałem policjanta, pielęgniarki i innych osób itp. Udział </a:t>
            </a:r>
            <a:r>
              <a:rPr lang="pl-PL" sz="2100" dirty="0" smtClean="0"/>
              <a:t>dzieci </a:t>
            </a:r>
            <a:r>
              <a:rPr lang="pl-PL" sz="2100" dirty="0"/>
              <a:t>w zabawach tematycznych, a także pozytywne motywowanie dzieci do działań, przygotowywanie przedstawień grupowych powoduje, że stają się aktywne, kreatywne i chętne do podejmowania różnych wyzwań. Według rodziców, dzieci okazują ogromne zadowolenie z uczęszczania do naszego </a:t>
            </a:r>
            <a:r>
              <a:rPr lang="pl-PL" sz="2100" dirty="0" smtClean="0"/>
              <a:t>przedszkola.</a:t>
            </a: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xmlns="" val="19470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859216" cy="122413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pl-PL" sz="2800" b="1" dirty="0" smtClean="0">
                <a:solidFill>
                  <a:schemeClr val="tx1"/>
                </a:solidFill>
              </a:rPr>
              <a:t>Obszar ewaluacji </a:t>
            </a:r>
            <a:r>
              <a:rPr lang="pl-PL" sz="2800" b="1" dirty="0">
                <a:solidFill>
                  <a:schemeClr val="tx1"/>
                </a:solidFill>
              </a:rPr>
              <a:t>obejmuje </a:t>
            </a:r>
            <a:r>
              <a:rPr lang="pl-PL" sz="2800" b="1" dirty="0" smtClean="0">
                <a:solidFill>
                  <a:schemeClr val="tx1"/>
                </a:solidFill>
              </a:rPr>
              <a:t>następujący cel:</a:t>
            </a:r>
            <a:endParaRPr lang="pl-PL" sz="2800" b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467600" cy="3168352"/>
          </a:xfrm>
        </p:spPr>
        <p:txBody>
          <a:bodyPr/>
          <a:lstStyle/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endParaRPr lang="pl-PL" b="1" dirty="0" smtClean="0"/>
          </a:p>
          <a:p>
            <a:pPr marL="0" indent="0">
              <a:buNone/>
            </a:pPr>
            <a:r>
              <a:rPr lang="pl-PL" b="1" dirty="0" smtClean="0"/>
              <a:t>Sprawdzenie </a:t>
            </a:r>
            <a:r>
              <a:rPr lang="pl-PL" b="1" dirty="0"/>
              <a:t>czy dzieci są wdrażane do samodzielności i aktywności na rzecz własnego rozwoju, </a:t>
            </a:r>
            <a:r>
              <a:rPr lang="pl-PL" b="1" u="sng" dirty="0"/>
              <a:t>poprzez chętne uczestnictwo w zajęciach.</a:t>
            </a: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3609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txBody>
          <a:bodyPr>
            <a:normAutofit/>
          </a:bodyPr>
          <a:lstStyle/>
          <a:p>
            <a:r>
              <a:rPr lang="pl-PL" b="1" u="sng" dirty="0" smtClean="0"/>
              <a:t>Wnioski:</a:t>
            </a:r>
          </a:p>
          <a:p>
            <a:pPr marL="0" indent="0">
              <a:buNone/>
            </a:pPr>
            <a:endParaRPr lang="pl-PL" sz="1100" u="sng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1900" dirty="0"/>
              <a:t>Dzieci chętnie chodzą do przedszkola i okazują swoje zadowolenie z zajęć, w których uczestniczyły w przedszkolu,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1900" dirty="0"/>
              <a:t>Dzieci wdrażane są do samoobsługi i samodzielności w podejmowaniu różnorodnych form aktywności na rzecz własnego rozwoju,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1900" dirty="0"/>
              <a:t>Nauczyciele stosują aktywizujące metody i formy pracy, a pomoce dydaktyczne są  atrakcyjne,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1900" dirty="0"/>
              <a:t>Zadania dostosowane są  na miarę możliwości rozwojowych dzieci,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1900" dirty="0"/>
              <a:t>Nauczyciele znają mocne i słabe strony wychowanków,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1900" dirty="0"/>
              <a:t>Dzieci aktywnie i z zaangażowaniem biorą udział w konkursach rozwijających ich uzdolnienia i zainteresowania, a także w różnego rodzaju uroczystościach przedszkolnych, prezentując swoje umiejętności wokalne, taneczne i inscenizacyjne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sz="1900" dirty="0"/>
              <a:t>Rodzice widzą potrzebę wspierania uzdolnień przedszkolaków</a:t>
            </a:r>
            <a:r>
              <a:rPr lang="pl-PL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5661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643192" cy="5853264"/>
          </a:xfrm>
        </p:spPr>
        <p:txBody>
          <a:bodyPr/>
          <a:lstStyle/>
          <a:p>
            <a:r>
              <a:rPr lang="pl-PL" b="1" u="sng" dirty="0" smtClean="0"/>
              <a:t>Rekomendacje:</a:t>
            </a:r>
          </a:p>
          <a:p>
            <a:pPr marL="0" indent="0">
              <a:buNone/>
            </a:pPr>
            <a:endParaRPr lang="pl-PL" sz="1200" u="sng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Stosować aktywizujące metody pracy poszerzając ich krąg o najnowsze osiągnięcia wiedzy pedagogicznej z tej dziedziny.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Nadal stwarzać dzieciom takie warunki i tak dobierać formy zajęć i zabaw, aby dzieci były systematycznie motywowane do samodzielnego podejmowania aktywności.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Wychodzić naprzeciw  potrzebom i zainteresowaniom dzieci.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2384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u="sng" dirty="0" smtClean="0"/>
              <a:t>Aneks:</a:t>
            </a:r>
          </a:p>
          <a:p>
            <a:pPr marL="0" indent="0">
              <a:buNone/>
            </a:pPr>
            <a:endParaRPr lang="pl-PL" u="sng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Ankiety dla rodziców </a:t>
            </a:r>
            <a:endParaRPr lang="pl-PL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 smtClean="0"/>
              <a:t>Ankiety dla </a:t>
            </a:r>
            <a:r>
              <a:rPr lang="pl-PL" dirty="0"/>
              <a:t>nauczycieli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pl-PL" dirty="0"/>
              <a:t>Wywiad z dyrektorem</a:t>
            </a:r>
          </a:p>
          <a:p>
            <a:pPr marL="0" lv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7088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5400" b="1" dirty="0" smtClean="0"/>
          </a:p>
          <a:p>
            <a:pPr marL="0" indent="0" algn="ctr">
              <a:buNone/>
            </a:pPr>
            <a:endParaRPr lang="pl-PL" sz="5400" b="1" dirty="0" smtClean="0"/>
          </a:p>
          <a:p>
            <a:pPr marL="0" indent="0" algn="ctr">
              <a:buNone/>
            </a:pPr>
            <a:r>
              <a:rPr lang="pl-PL" sz="4000" b="1" dirty="0" smtClean="0"/>
              <a:t>Dziękujemy!</a:t>
            </a:r>
            <a:endParaRPr lang="pl-PL" b="1" dirty="0" smtClean="0"/>
          </a:p>
          <a:p>
            <a:pPr marL="0" indent="0" algn="ctr">
              <a:buNone/>
            </a:pPr>
            <a:r>
              <a:rPr lang="pl-PL" sz="2000" b="1" i="1" dirty="0" smtClean="0"/>
              <a:t>Zespół ewaluacyjny</a:t>
            </a:r>
            <a:endParaRPr lang="pl-PL" sz="2000" b="1" i="1" dirty="0"/>
          </a:p>
        </p:txBody>
      </p:sp>
    </p:spTree>
    <p:extLst>
      <p:ext uri="{BB962C8B-B14F-4D97-AF65-F5344CB8AC3E}">
        <p14:creationId xmlns:p14="http://schemas.microsoft.com/office/powerpoint/2010/main" xmlns="" val="368635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pl-PL" b="1" dirty="0">
                <a:solidFill>
                  <a:schemeClr val="tx1"/>
                </a:solidFill>
              </a:rPr>
              <a:t>PYTANIA KLUCZOWE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 smtClean="0"/>
              <a:t>Czy </a:t>
            </a:r>
            <a:r>
              <a:rPr lang="pl-PL" dirty="0"/>
              <a:t>przedszkole kształci samodzielność dzieci ?</a:t>
            </a:r>
          </a:p>
          <a:p>
            <a:pPr lvl="0"/>
            <a:r>
              <a:rPr lang="pl-PL" dirty="0"/>
              <a:t>Czy dzieci chętnie uczestniczą w zajęciach prowadzonych w </a:t>
            </a:r>
            <a:r>
              <a:rPr lang="pl-PL" dirty="0" smtClean="0"/>
              <a:t>przedszkolu i </a:t>
            </a:r>
            <a:r>
              <a:rPr lang="pl-PL" dirty="0"/>
              <a:t>jakie formy aktywności preferują ?</a:t>
            </a:r>
          </a:p>
          <a:p>
            <a:pPr lvl="0"/>
            <a:r>
              <a:rPr lang="pl-PL" dirty="0"/>
              <a:t>Jakie metody i formy pracy wpływają aktywizująco na wychowanków ?</a:t>
            </a:r>
          </a:p>
          <a:p>
            <a:pPr lvl="0"/>
            <a:r>
              <a:rPr lang="pl-PL" dirty="0"/>
              <a:t>Które sytuacje w przedszkolu wyzwalają aktywność przedszkolaków 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27516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KRYTERIA EWALUACJI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pl-PL" dirty="0"/>
              <a:t>Trafność doboru sytuacji sprzyjających nabywaniu samodzielności przez dzieci.</a:t>
            </a:r>
          </a:p>
          <a:p>
            <a:pPr lvl="0"/>
            <a:r>
              <a:rPr lang="pl-PL" dirty="0"/>
              <a:t>Akceptowalność proponowanych form aktywności przez wychowanków.</a:t>
            </a:r>
          </a:p>
          <a:p>
            <a:pPr lvl="0"/>
            <a:r>
              <a:rPr lang="pl-PL" dirty="0"/>
              <a:t>Trafność stosowania form i metod pracy w aktywizowaniu przedszkolaków.</a:t>
            </a:r>
          </a:p>
          <a:p>
            <a:pPr lvl="0"/>
            <a:r>
              <a:rPr lang="pl-PL" dirty="0"/>
              <a:t>Możliwości przedszkola w zwiększaniu aktywności </a:t>
            </a:r>
            <a:r>
              <a:rPr lang="pl-PL" dirty="0" smtClean="0"/>
              <a:t>dzieci.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624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IFORMACJE DOTYCZĄCE EWALUACJI WEWNĘTRZNEJ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7848872" cy="51845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i="1" dirty="0" smtClean="0"/>
              <a:t>Wskazanie </a:t>
            </a:r>
            <a:r>
              <a:rPr lang="pl-PL" i="1" dirty="0"/>
              <a:t>źródeł informacji, dotyczących obszaru objętego ewaluacją:</a:t>
            </a:r>
          </a:p>
          <a:p>
            <a:pPr lvl="0"/>
            <a:r>
              <a:rPr lang="pl-PL" sz="1800" dirty="0"/>
              <a:t>Rodzice</a:t>
            </a:r>
          </a:p>
          <a:p>
            <a:pPr lvl="0"/>
            <a:r>
              <a:rPr lang="pl-PL" sz="1800" dirty="0"/>
              <a:t>Nauczyciele</a:t>
            </a:r>
          </a:p>
          <a:p>
            <a:pPr lvl="0"/>
            <a:r>
              <a:rPr lang="pl-PL" sz="1800" dirty="0" smtClean="0"/>
              <a:t>Dyrektor</a:t>
            </a:r>
            <a:endParaRPr lang="pl-PL" dirty="0"/>
          </a:p>
          <a:p>
            <a:pPr>
              <a:buFont typeface="Wingdings" panose="05000000000000000000" pitchFamily="2" charset="2"/>
              <a:buChar char="v"/>
            </a:pPr>
            <a:r>
              <a:rPr lang="pl-PL" i="1" dirty="0" smtClean="0"/>
              <a:t>Narzędzia </a:t>
            </a:r>
            <a:r>
              <a:rPr lang="pl-PL" i="1" dirty="0"/>
              <a:t>badawcze wykorzystane przy ewaluacji:</a:t>
            </a:r>
          </a:p>
          <a:p>
            <a:pPr lvl="0"/>
            <a:r>
              <a:rPr lang="pl-PL" sz="1800" dirty="0"/>
              <a:t>Ankieta dla rodziców</a:t>
            </a:r>
          </a:p>
          <a:p>
            <a:pPr lvl="0"/>
            <a:r>
              <a:rPr lang="pl-PL" sz="1800" dirty="0"/>
              <a:t>Ankieta dla nauczycieli</a:t>
            </a:r>
          </a:p>
          <a:p>
            <a:pPr lvl="0"/>
            <a:r>
              <a:rPr lang="pl-PL" sz="1800" dirty="0"/>
              <a:t>Wywiad z dyrektorem</a:t>
            </a:r>
          </a:p>
          <a:p>
            <a:pPr lvl="0"/>
            <a:r>
              <a:rPr lang="pl-PL" sz="1800" dirty="0"/>
              <a:t>Analiza </a:t>
            </a:r>
            <a:r>
              <a:rPr lang="pl-PL" sz="1800" dirty="0" smtClean="0"/>
              <a:t>dokumentów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i="1" dirty="0" smtClean="0"/>
              <a:t>Prezentacja wyników i ich interpretacja</a:t>
            </a:r>
          </a:p>
          <a:p>
            <a:pPr lvl="0"/>
            <a:r>
              <a:rPr lang="pl-PL" sz="1800" dirty="0" smtClean="0"/>
              <a:t>Liczba </a:t>
            </a:r>
            <a:r>
              <a:rPr lang="pl-PL" sz="1800" dirty="0"/>
              <a:t>ankietowanych rodziców  -  69</a:t>
            </a:r>
          </a:p>
          <a:p>
            <a:pPr lvl="0"/>
            <a:r>
              <a:rPr lang="pl-PL" sz="1800" dirty="0"/>
              <a:t>Liczba ankietowanych nauczycieli </a:t>
            </a:r>
            <a:r>
              <a:rPr lang="pl-PL" sz="1800" dirty="0" smtClean="0"/>
              <a:t>- </a:t>
            </a:r>
            <a:r>
              <a:rPr lang="pl-PL" sz="1800" dirty="0"/>
              <a:t>8</a:t>
            </a:r>
          </a:p>
          <a:p>
            <a:pPr lvl="0"/>
            <a:endParaRPr lang="pl-PL" sz="1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003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200" b="1" dirty="0">
                <a:solidFill>
                  <a:schemeClr val="tx1"/>
                </a:solidFill>
              </a:rPr>
              <a:t>OPRACOWANIE ZBIORCZE WYNIKÓW ANKIET PRZEPROWADZONYCH WŚRÓD RODZICÓW:</a:t>
            </a:r>
            <a:r>
              <a:rPr lang="pl-PL" dirty="0">
                <a:solidFill>
                  <a:schemeClr val="tx1"/>
                </a:solidFill>
              </a:rPr>
              <a:t/>
            </a:r>
            <a:br>
              <a:rPr lang="pl-PL" dirty="0">
                <a:solidFill>
                  <a:schemeClr val="tx1"/>
                </a:solidFill>
              </a:rPr>
            </a:b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7467600" cy="525658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1800" dirty="0" smtClean="0"/>
              <a:t>1. Czy </a:t>
            </a:r>
            <a:r>
              <a:rPr lang="pl-PL" sz="1800" dirty="0"/>
              <a:t>Pani/Pana zdaniem dziecko chętnie chodzi do przedszkola ?</a:t>
            </a:r>
          </a:p>
          <a:p>
            <a:r>
              <a:rPr lang="pl-PL" sz="1800" dirty="0" smtClean="0"/>
              <a:t>Tak </a:t>
            </a:r>
            <a:r>
              <a:rPr lang="pl-PL" sz="1800" dirty="0"/>
              <a:t>- 65                </a:t>
            </a:r>
            <a:endParaRPr lang="pl-PL" sz="1800" dirty="0" smtClean="0"/>
          </a:p>
          <a:p>
            <a:r>
              <a:rPr lang="pl-PL" sz="1800" dirty="0" smtClean="0"/>
              <a:t>Nie </a:t>
            </a:r>
            <a:r>
              <a:rPr lang="pl-PL" sz="1800" dirty="0"/>
              <a:t>-</a:t>
            </a:r>
            <a:r>
              <a:rPr lang="pl-PL" sz="1800" dirty="0" smtClean="0"/>
              <a:t> </a:t>
            </a:r>
            <a:r>
              <a:rPr lang="pl-PL" sz="1800" dirty="0"/>
              <a:t>4 </a:t>
            </a:r>
            <a:endParaRPr lang="pl-PL" sz="1800" dirty="0" smtClean="0"/>
          </a:p>
          <a:p>
            <a:endParaRPr lang="pl-PL" sz="1400" dirty="0"/>
          </a:p>
          <a:p>
            <a:endParaRPr lang="pl-PL" sz="1400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xmlns="" val="235690105"/>
              </p:ext>
            </p:extLst>
          </p:nvPr>
        </p:nvGraphicFramePr>
        <p:xfrm>
          <a:off x="1547664" y="2780928"/>
          <a:ext cx="604867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8437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pPr marL="0" indent="0">
              <a:buNone/>
            </a:pPr>
            <a:r>
              <a:rPr lang="pl-PL" sz="1800" dirty="0" smtClean="0"/>
              <a:t>2. Czy </a:t>
            </a:r>
            <a:r>
              <a:rPr lang="pl-PL" sz="1800" dirty="0"/>
              <a:t>w przedszkolu dzieci nabywają umiejętności w zakresie czynności </a:t>
            </a:r>
            <a:r>
              <a:rPr lang="pl-PL" sz="1800" dirty="0" smtClean="0"/>
              <a:t>samoobsługowych ?</a:t>
            </a:r>
          </a:p>
          <a:p>
            <a:r>
              <a:rPr lang="pl-PL" sz="1800" dirty="0" smtClean="0"/>
              <a:t>Tak  - 69              </a:t>
            </a:r>
          </a:p>
          <a:p>
            <a:r>
              <a:rPr lang="pl-PL" sz="1800" dirty="0" smtClean="0"/>
              <a:t>Nie - 0</a:t>
            </a:r>
          </a:p>
          <a:p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xmlns="" val="1758131737"/>
              </p:ext>
            </p:extLst>
          </p:nvPr>
        </p:nvGraphicFramePr>
        <p:xfrm>
          <a:off x="1403648" y="2281872"/>
          <a:ext cx="5760640" cy="3091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1155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859216" cy="6069288"/>
          </a:xfrm>
        </p:spPr>
        <p:txBody>
          <a:bodyPr/>
          <a:lstStyle/>
          <a:p>
            <a:pPr marL="0" lvl="0" indent="0">
              <a:buNone/>
            </a:pPr>
            <a:r>
              <a:rPr lang="pl-PL" sz="1800" dirty="0" smtClean="0"/>
              <a:t>3. Czy </a:t>
            </a:r>
            <a:r>
              <a:rPr lang="pl-PL" sz="1800" dirty="0"/>
              <a:t>dziecko uczestniczy w zajęciach dodatkowych ? </a:t>
            </a:r>
          </a:p>
          <a:p>
            <a:r>
              <a:rPr lang="pl-PL" sz="1800" dirty="0" smtClean="0"/>
              <a:t>Tak </a:t>
            </a:r>
            <a:r>
              <a:rPr lang="pl-PL" sz="1800" dirty="0"/>
              <a:t>- 60                 </a:t>
            </a:r>
            <a:endParaRPr lang="pl-PL" sz="1800" dirty="0" smtClean="0"/>
          </a:p>
          <a:p>
            <a:r>
              <a:rPr lang="pl-PL" sz="1800" dirty="0" smtClean="0"/>
              <a:t>Nie – 9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endParaRPr lang="pl-PL" sz="1800" dirty="0"/>
          </a:p>
          <a:p>
            <a:endParaRPr lang="pl-PL" dirty="0"/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xmlns="" val="2027281493"/>
              </p:ext>
            </p:extLst>
          </p:nvPr>
        </p:nvGraphicFramePr>
        <p:xfrm>
          <a:off x="1331640" y="2204864"/>
          <a:ext cx="626469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2158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160</TotalTime>
  <Words>2245</Words>
  <Application>Microsoft Office PowerPoint</Application>
  <PresentationFormat>Pokaz na ekranie (4:3)</PresentationFormat>
  <Paragraphs>228</Paragraphs>
  <Slides>33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4" baseType="lpstr">
      <vt:lpstr>Wykusz</vt:lpstr>
      <vt:lpstr>RAPORT Z EWALUACJI WEWNĘTRZNEJ Z OBSZARU:  DZIECI SĄ  AKTYWNE  Dane gromadzone były w okresie:  09.2014 – 05.2015 r. </vt:lpstr>
      <vt:lpstr>Zespół pracujący nad ewaluacją:</vt:lpstr>
      <vt:lpstr>Obszar ewaluacji obejmuje następujący cel:</vt:lpstr>
      <vt:lpstr>PYTANIA KLUCZOWE</vt:lpstr>
      <vt:lpstr>KRYTERIA EWALUACJI</vt:lpstr>
      <vt:lpstr>IFORMACJE DOTYCZĄCE EWALUACJI WEWNĘTRZNEJ </vt:lpstr>
      <vt:lpstr>OPRACOWANIE ZBIORCZE WYNIKÓW ANKIET PRZEPROWADZONYCH WŚRÓD RODZICÓW: </vt:lpstr>
      <vt:lpstr> </vt:lpstr>
      <vt:lpstr>Slajd 9</vt:lpstr>
      <vt:lpstr>Slajd 10</vt:lpstr>
      <vt:lpstr>Slajd 11</vt:lpstr>
      <vt:lpstr>Slajd 12</vt:lpstr>
      <vt:lpstr>Slajd 13</vt:lpstr>
      <vt:lpstr>OPRACOWANIE ZBIORCZE WYNIKÓW ANKIETY PRZEPROWADZONEJ WŚRÓD NAUCZYCIELI:</vt:lpstr>
      <vt:lpstr>Slajd 15</vt:lpstr>
      <vt:lpstr>Slajd 16</vt:lpstr>
      <vt:lpstr>Slajd 17</vt:lpstr>
      <vt:lpstr>Slajd 18</vt:lpstr>
      <vt:lpstr>Slajd 19</vt:lpstr>
      <vt:lpstr>Slajd 20</vt:lpstr>
      <vt:lpstr>WYWIAD Z DYREKTOREM</vt:lpstr>
      <vt:lpstr>ANALIZA DOKUMENTÓW </vt:lpstr>
      <vt:lpstr>Slajd 23</vt:lpstr>
      <vt:lpstr>Slajd 24</vt:lpstr>
      <vt:lpstr>SFORMUŁOWANIE ODPOWIEDZI NA PYTANIA KLUCZOWE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Minia</dc:creator>
  <cp:lastModifiedBy>Sylwia</cp:lastModifiedBy>
  <cp:revision>75</cp:revision>
  <dcterms:created xsi:type="dcterms:W3CDTF">2015-06-20T14:27:32Z</dcterms:created>
  <dcterms:modified xsi:type="dcterms:W3CDTF">2015-07-14T11:12:22Z</dcterms:modified>
</cp:coreProperties>
</file>