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2"/>
  </p:notesMasterIdLst>
  <p:sldIdLst>
    <p:sldId id="256" r:id="rId2"/>
    <p:sldId id="257" r:id="rId3"/>
    <p:sldId id="258" r:id="rId4"/>
    <p:sldId id="283" r:id="rId5"/>
    <p:sldId id="259" r:id="rId6"/>
    <p:sldId id="260" r:id="rId7"/>
    <p:sldId id="275" r:id="rId8"/>
    <p:sldId id="280" r:id="rId9"/>
    <p:sldId id="281" r:id="rId10"/>
    <p:sldId id="277" r:id="rId11"/>
    <p:sldId id="284" r:id="rId12"/>
    <p:sldId id="285" r:id="rId13"/>
    <p:sldId id="272" r:id="rId14"/>
    <p:sldId id="273" r:id="rId15"/>
    <p:sldId id="274" r:id="rId16"/>
    <p:sldId id="271" r:id="rId17"/>
    <p:sldId id="265" r:id="rId18"/>
    <p:sldId id="268" r:id="rId19"/>
    <p:sldId id="269" r:id="rId20"/>
    <p:sldId id="278" r:id="rId2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Sekcja domyślna" id="{6AD0CA93-DFFE-4130-B4F5-546D3756F7C7}">
          <p14:sldIdLst>
            <p14:sldId id="256"/>
          </p14:sldIdLst>
        </p14:section>
        <p14:section name="Sekcja bez tytułu" id="{9CCF2C08-81FA-4843-9E11-D0401E1CB810}">
          <p14:sldIdLst>
            <p14:sldId id="257"/>
            <p14:sldId id="258"/>
            <p14:sldId id="283"/>
            <p14:sldId id="259"/>
            <p14:sldId id="260"/>
            <p14:sldId id="275"/>
            <p14:sldId id="280"/>
            <p14:sldId id="281"/>
            <p14:sldId id="277"/>
            <p14:sldId id="284"/>
            <p14:sldId id="272"/>
            <p14:sldId id="273"/>
            <p14:sldId id="274"/>
            <p14:sldId id="271"/>
            <p14:sldId id="265"/>
            <p14:sldId id="268"/>
            <p14:sldId id="269"/>
            <p14:sldId id="278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90" autoAdjust="0"/>
    <p:restoredTop sz="94660"/>
  </p:normalViewPr>
  <p:slideViewPr>
    <p:cSldViewPr>
      <p:cViewPr varScale="1">
        <p:scale>
          <a:sx n="84" d="100"/>
          <a:sy n="84" d="100"/>
        </p:scale>
        <p:origin x="-1435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C39401-F39E-46B0-BC23-F50FE3D73DF9}" type="datetimeFigureOut">
              <a:rPr lang="pl-PL" smtClean="0"/>
              <a:pPr/>
              <a:t>2018-09-13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 dirty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5CD0A3-13DD-4B8C-B1F3-C16698F64AB6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2637137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CD0A3-13DD-4B8C-B1F3-C16698F64AB6}" type="slidenum">
              <a:rPr lang="pl-PL" smtClean="0"/>
              <a:pPr/>
              <a:t>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2012242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36E3B-A9CA-4428-BA9D-8820204CAA6B}" type="datetimeFigureOut">
              <a:rPr lang="pl-PL" smtClean="0"/>
              <a:pPr/>
              <a:t>2018-09-13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FAC18-B661-4974-8BBD-CA2C6B766E9B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3396521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36E3B-A9CA-4428-BA9D-8820204CAA6B}" type="datetimeFigureOut">
              <a:rPr lang="pl-PL" smtClean="0"/>
              <a:pPr/>
              <a:t>2018-09-13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FAC18-B661-4974-8BBD-CA2C6B766E9B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1807947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36E3B-A9CA-4428-BA9D-8820204CAA6B}" type="datetimeFigureOut">
              <a:rPr lang="pl-PL" smtClean="0"/>
              <a:pPr/>
              <a:t>2018-09-13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FAC18-B661-4974-8BBD-CA2C6B766E9B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353655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36E3B-A9CA-4428-BA9D-8820204CAA6B}" type="datetimeFigureOut">
              <a:rPr lang="pl-PL" smtClean="0"/>
              <a:pPr/>
              <a:t>2018-09-13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FAC18-B661-4974-8BBD-CA2C6B766E9B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4252895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36E3B-A9CA-4428-BA9D-8820204CAA6B}" type="datetimeFigureOut">
              <a:rPr lang="pl-PL" smtClean="0"/>
              <a:pPr/>
              <a:t>2018-09-13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FAC18-B661-4974-8BBD-CA2C6B766E9B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3317122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36E3B-A9CA-4428-BA9D-8820204CAA6B}" type="datetimeFigureOut">
              <a:rPr lang="pl-PL" smtClean="0"/>
              <a:pPr/>
              <a:t>2018-09-13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FAC18-B661-4974-8BBD-CA2C6B766E9B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583354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36E3B-A9CA-4428-BA9D-8820204CAA6B}" type="datetimeFigureOut">
              <a:rPr lang="pl-PL" smtClean="0"/>
              <a:pPr/>
              <a:t>2018-09-13</a:t>
            </a:fld>
            <a:endParaRPr lang="pl-PL" dirty="0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FAC18-B661-4974-8BBD-CA2C6B766E9B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1735276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36E3B-A9CA-4428-BA9D-8820204CAA6B}" type="datetimeFigureOut">
              <a:rPr lang="pl-PL" smtClean="0"/>
              <a:pPr/>
              <a:t>2018-09-13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FAC18-B661-4974-8BBD-CA2C6B766E9B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2056310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36E3B-A9CA-4428-BA9D-8820204CAA6B}" type="datetimeFigureOut">
              <a:rPr lang="pl-PL" smtClean="0"/>
              <a:pPr/>
              <a:t>2018-09-13</a:t>
            </a:fld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FAC18-B661-4974-8BBD-CA2C6B766E9B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2095828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36E3B-A9CA-4428-BA9D-8820204CAA6B}" type="datetimeFigureOut">
              <a:rPr lang="pl-PL" smtClean="0"/>
              <a:pPr/>
              <a:t>2018-09-13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FAC18-B661-4974-8BBD-CA2C6B766E9B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358265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36E3B-A9CA-4428-BA9D-8820204CAA6B}" type="datetimeFigureOut">
              <a:rPr lang="pl-PL" smtClean="0"/>
              <a:pPr/>
              <a:t>2018-09-13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FAC18-B661-4974-8BBD-CA2C6B766E9B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3390418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75000"/>
              </a:schemeClr>
            </a:gs>
            <a:gs pos="50000">
              <a:srgbClr val="9CB86E"/>
            </a:gs>
            <a:gs pos="100000">
              <a:srgbClr val="156B13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F36E3B-A9CA-4428-BA9D-8820204CAA6B}" type="datetimeFigureOut">
              <a:rPr lang="pl-PL" smtClean="0"/>
              <a:pPr/>
              <a:t>2018-09-13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0FAC18-B661-4974-8BBD-CA2C6B766E9B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920448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gi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pl/url?sa=i&amp;rct=j&amp;q=&amp;esrc=s&amp;source=images&amp;cd=&amp;cad=rja&amp;uact=8&amp;ved=0CAcQjRxqFQoTCMq5xNTb08cCFcR8cgodDQIHvQ&amp;url=http://www.publicdomainpictures.net/view-image.php?image=27428&amp;picture=yellow-green-blur-background&amp;ei=aH3kVcrlE8T5yQONhJzoCw&amp;psig=AFQjCNEjvYvpWalCwpb7QJ5HzOspZkSBkA&amp;ust=1441123800571771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p243@interia.pl" TargetMode="External"/><Relationship Id="rId5" Type="http://schemas.openxmlformats.org/officeDocument/2006/relationships/hyperlink" Target="mailto:p243@bait.pl" TargetMode="Externa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gif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gif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gif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gif"/><Relationship Id="rId4" Type="http://schemas.openxmlformats.org/officeDocument/2006/relationships/image" Target="../media/image19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ytuł 3"/>
          <p:cNvSpPr>
            <a:spLocks noGrp="1"/>
          </p:cNvSpPr>
          <p:nvPr>
            <p:ph type="ctrTitle"/>
          </p:nvPr>
        </p:nvSpPr>
        <p:spPr>
          <a:xfrm>
            <a:off x="647056" y="548680"/>
            <a:ext cx="8496944" cy="2160240"/>
          </a:xfrm>
        </p:spPr>
        <p:txBody>
          <a:bodyPr>
            <a:normAutofit/>
          </a:bodyPr>
          <a:lstStyle/>
          <a:p>
            <a:r>
              <a:rPr lang="pl-PL" sz="6600" b="1" dirty="0" smtClean="0">
                <a:solidFill>
                  <a:srgbClr val="FF0000"/>
                </a:solidFill>
              </a:rPr>
              <a:t>Witamy!</a:t>
            </a:r>
            <a:br>
              <a:rPr lang="pl-PL" sz="6600" b="1" dirty="0" smtClean="0">
                <a:solidFill>
                  <a:srgbClr val="FF0000"/>
                </a:solidFill>
              </a:rPr>
            </a:br>
            <a:r>
              <a:rPr lang="pl-PL" sz="6600" b="1" dirty="0" smtClean="0">
                <a:solidFill>
                  <a:srgbClr val="FF0000"/>
                </a:solidFill>
              </a:rPr>
              <a:t>W Przedszkolu nr 243 </a:t>
            </a:r>
            <a:endParaRPr lang="pl-PL" sz="6600" b="1" dirty="0">
              <a:solidFill>
                <a:srgbClr val="FF0000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924944"/>
            <a:ext cx="3750049" cy="3695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4406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05072" y="0"/>
            <a:ext cx="9649072" cy="7533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187624" y="1124744"/>
            <a:ext cx="6048672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b="1" dirty="0" smtClean="0"/>
              <a:t>Grupy </a:t>
            </a:r>
            <a:r>
              <a:rPr lang="pl-PL" dirty="0" smtClean="0"/>
              <a:t>(Kotki i Jeżyki)</a:t>
            </a:r>
          </a:p>
          <a:p>
            <a:pPr marL="0" indent="0">
              <a:buNone/>
            </a:pPr>
            <a:r>
              <a:rPr lang="pl-PL" sz="1500" b="1" dirty="0" smtClean="0"/>
              <a:t>6:30 -8:40  schodzenie się dzieci, zabawy dowolne, zajęcia indywidualne </a:t>
            </a:r>
          </a:p>
          <a:p>
            <a:pPr marL="0" indent="0">
              <a:buNone/>
            </a:pPr>
            <a:r>
              <a:rPr lang="pl-PL" sz="1500" b="1" dirty="0" smtClean="0"/>
              <a:t>8:40 -9:00  zabawa ruchowa/ przygotowanie do śniadania</a:t>
            </a:r>
          </a:p>
          <a:p>
            <a:pPr marL="0" indent="0">
              <a:buNone/>
            </a:pPr>
            <a:r>
              <a:rPr lang="pl-PL" sz="1500" b="1" dirty="0" smtClean="0"/>
              <a:t>9:00 -9:30  śniadanie</a:t>
            </a:r>
          </a:p>
          <a:p>
            <a:pPr marL="0" indent="0">
              <a:buNone/>
            </a:pPr>
            <a:r>
              <a:rPr lang="pl-PL" sz="1500" b="1" dirty="0" smtClean="0"/>
              <a:t>9:30 -9:45  zabawy dowolne </a:t>
            </a:r>
          </a:p>
          <a:p>
            <a:pPr marL="0" indent="0">
              <a:buNone/>
            </a:pPr>
            <a:r>
              <a:rPr lang="pl-PL" sz="1500" b="1" dirty="0" smtClean="0"/>
              <a:t>9:45 -10:30   zajęcia dydaktyczne  w tym j. angielski</a:t>
            </a:r>
          </a:p>
          <a:p>
            <a:pPr marL="0" indent="0">
              <a:buNone/>
            </a:pPr>
            <a:r>
              <a:rPr lang="pl-PL" sz="1500" b="1" dirty="0" smtClean="0"/>
              <a:t>10:30- 11:45  zabawy na powietrzu lub zabawy  i zajęcia w sali </a:t>
            </a:r>
          </a:p>
          <a:p>
            <a:pPr marL="0" indent="0">
              <a:buNone/>
            </a:pPr>
            <a:r>
              <a:rPr lang="pl-PL" sz="1500" b="1" dirty="0" smtClean="0"/>
              <a:t>11:45-12:00  zabawa ruchowa, przygotowanie do obiadu</a:t>
            </a:r>
          </a:p>
          <a:p>
            <a:pPr marL="0" indent="0">
              <a:buNone/>
            </a:pPr>
            <a:r>
              <a:rPr lang="pl-PL" sz="1500" b="1" dirty="0" smtClean="0"/>
              <a:t>12:00-12:30    obiad</a:t>
            </a:r>
          </a:p>
          <a:p>
            <a:pPr marL="0" indent="0">
              <a:buNone/>
            </a:pPr>
            <a:r>
              <a:rPr lang="pl-PL" sz="1500" b="1" dirty="0" smtClean="0"/>
              <a:t>12:30 -12:45  przygotowanie do odpoczynku </a:t>
            </a:r>
          </a:p>
          <a:p>
            <a:pPr marL="0" indent="0">
              <a:buNone/>
            </a:pPr>
            <a:r>
              <a:rPr lang="pl-PL" sz="1500" b="1" dirty="0" smtClean="0"/>
              <a:t>12:45 -14:15  odpoczynek</a:t>
            </a:r>
          </a:p>
          <a:p>
            <a:pPr marL="0" indent="0">
              <a:buNone/>
            </a:pPr>
            <a:r>
              <a:rPr lang="pl-PL" sz="1500" b="1" dirty="0" smtClean="0"/>
              <a:t>14:15-14:45  zabawa ruchowa, przygotowanie do podwieczorku, zajęcia dodatkowe (np. rytmika)</a:t>
            </a:r>
          </a:p>
          <a:p>
            <a:pPr marL="0" indent="0">
              <a:buNone/>
            </a:pPr>
            <a:r>
              <a:rPr lang="pl-PL" sz="1500" b="1" dirty="0" smtClean="0"/>
              <a:t>14:45 – 15:00  podwieczorek </a:t>
            </a:r>
          </a:p>
          <a:p>
            <a:pPr marL="0" indent="0">
              <a:buNone/>
            </a:pPr>
            <a:r>
              <a:rPr lang="pl-PL" sz="1500" b="1" dirty="0" smtClean="0"/>
              <a:t>15:00-17:30   zabawy dowolne, słuchanie bajek, zajęcia indywidualne, zabawy grupowe </a:t>
            </a:r>
            <a:br>
              <a:rPr lang="pl-PL" sz="1500" b="1" dirty="0" smtClean="0"/>
            </a:br>
            <a:endParaRPr lang="pl-PL" sz="1500" b="1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7488832" cy="1080120"/>
          </a:xfrm>
        </p:spPr>
        <p:txBody>
          <a:bodyPr>
            <a:normAutofit fontScale="90000"/>
          </a:bodyPr>
          <a:lstStyle/>
          <a:p>
            <a:r>
              <a:rPr lang="pl-PL" b="1" dirty="0" smtClean="0"/>
              <a:t>ROZKŁAD DNIA  W PRZEDSZKOLU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xmlns="" val="3205739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52415" y="-171400"/>
            <a:ext cx="9650413" cy="7603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rostokąt 1"/>
          <p:cNvSpPr/>
          <p:nvPr/>
        </p:nvSpPr>
        <p:spPr>
          <a:xfrm>
            <a:off x="1691680" y="764704"/>
            <a:ext cx="6048672" cy="39549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b="1" dirty="0"/>
              <a:t>Grupy (Krasnale , Misie, Pszczółki , Sówki ) </a:t>
            </a:r>
          </a:p>
          <a:p>
            <a:r>
              <a:rPr lang="pl-PL" sz="1300" b="1" dirty="0"/>
              <a:t>6:30 -</a:t>
            </a:r>
            <a:r>
              <a:rPr lang="pl-PL" sz="1300" b="1" dirty="0" smtClean="0"/>
              <a:t>8:40     </a:t>
            </a:r>
            <a:r>
              <a:rPr lang="pl-PL" sz="1300" b="1" dirty="0"/>
              <a:t>schodzenie się dzieci, zabawy dowolne, zajęcia indywidualne </a:t>
            </a:r>
          </a:p>
          <a:p>
            <a:r>
              <a:rPr lang="pl-PL" sz="1300" b="1" dirty="0" smtClean="0"/>
              <a:t>8:40 </a:t>
            </a:r>
            <a:r>
              <a:rPr lang="pl-PL" sz="1300" b="1" dirty="0"/>
              <a:t>-9:00  </a:t>
            </a:r>
            <a:r>
              <a:rPr lang="pl-PL" sz="1300" b="1" dirty="0" smtClean="0"/>
              <a:t> zabawa </a:t>
            </a:r>
            <a:r>
              <a:rPr lang="pl-PL" sz="1300" b="1" dirty="0"/>
              <a:t>ruchowa/ Przygotowanie do śniadania</a:t>
            </a:r>
          </a:p>
          <a:p>
            <a:r>
              <a:rPr lang="pl-PL" sz="1300" b="1" dirty="0"/>
              <a:t>9:00 -9:30  </a:t>
            </a:r>
            <a:r>
              <a:rPr lang="pl-PL" sz="1300" b="1" dirty="0" smtClean="0"/>
              <a:t>  </a:t>
            </a:r>
            <a:r>
              <a:rPr lang="pl-PL" sz="1300" b="1" dirty="0"/>
              <a:t>śniadanie</a:t>
            </a:r>
          </a:p>
          <a:p>
            <a:r>
              <a:rPr lang="pl-PL" sz="1300" b="1" dirty="0"/>
              <a:t>9:30-9:45   </a:t>
            </a:r>
            <a:r>
              <a:rPr lang="pl-PL" sz="1300" b="1" dirty="0" smtClean="0"/>
              <a:t>  </a:t>
            </a:r>
            <a:r>
              <a:rPr lang="pl-PL" sz="1300" b="1" dirty="0"/>
              <a:t>zabawy dowolne, przygotowanie do zajęć </a:t>
            </a:r>
          </a:p>
          <a:p>
            <a:r>
              <a:rPr lang="pl-PL" sz="1300" b="1" dirty="0"/>
              <a:t>9:45-10:45  </a:t>
            </a:r>
            <a:r>
              <a:rPr lang="pl-PL" sz="1300" b="1" dirty="0" smtClean="0"/>
              <a:t> zajęcia </a:t>
            </a:r>
            <a:r>
              <a:rPr lang="pl-PL" sz="1300" b="1" dirty="0"/>
              <a:t>dydaktyczne  w tym j. angielski</a:t>
            </a:r>
          </a:p>
          <a:p>
            <a:r>
              <a:rPr lang="pl-PL" sz="1300" b="1" dirty="0"/>
              <a:t>10:45 -11:50   zabawy na powietrzu </a:t>
            </a:r>
          </a:p>
          <a:p>
            <a:r>
              <a:rPr lang="pl-PL" sz="1300" b="1" dirty="0"/>
              <a:t>11:50 -12:00  </a:t>
            </a:r>
            <a:r>
              <a:rPr lang="pl-PL" sz="1300" b="1" dirty="0" smtClean="0"/>
              <a:t> zabawa </a:t>
            </a:r>
            <a:r>
              <a:rPr lang="pl-PL" sz="1300" b="1" dirty="0"/>
              <a:t>ruchowa przygotowanie do obiadu</a:t>
            </a:r>
          </a:p>
          <a:p>
            <a:r>
              <a:rPr lang="pl-PL" sz="1300" b="1" dirty="0"/>
              <a:t>12:00 -12:30 </a:t>
            </a:r>
            <a:r>
              <a:rPr lang="pl-PL" sz="1300" b="1" dirty="0" smtClean="0"/>
              <a:t> obiad </a:t>
            </a:r>
            <a:endParaRPr lang="pl-PL" sz="1300" b="1" dirty="0"/>
          </a:p>
          <a:p>
            <a:r>
              <a:rPr lang="pl-PL" sz="1300" b="1" dirty="0"/>
              <a:t>12:30-12:45  czynności higieniczne </a:t>
            </a:r>
          </a:p>
          <a:p>
            <a:r>
              <a:rPr lang="pl-PL" sz="1300" b="1" dirty="0"/>
              <a:t>12:45 -14:30  zajęcia indywidualne, zajęcia dodatkowe, odpoczynek , zajęcia </a:t>
            </a:r>
            <a:r>
              <a:rPr lang="pl-PL" sz="1300" b="1" dirty="0" smtClean="0"/>
              <a:t/>
            </a:r>
            <a:br>
              <a:rPr lang="pl-PL" sz="1300" b="1" dirty="0" smtClean="0"/>
            </a:br>
            <a:r>
              <a:rPr lang="pl-PL" sz="1300" b="1" dirty="0" smtClean="0"/>
              <a:t>                        dydaktyczne</a:t>
            </a:r>
            <a:r>
              <a:rPr lang="pl-PL" sz="1300" b="1" dirty="0"/>
              <a:t>, zajęcia dodatkowe np. rytmika </a:t>
            </a:r>
          </a:p>
          <a:p>
            <a:r>
              <a:rPr lang="pl-PL" sz="1300" b="1" dirty="0"/>
              <a:t>14:30-14:45  zabawa ruchowa</a:t>
            </a:r>
          </a:p>
          <a:p>
            <a:r>
              <a:rPr lang="pl-PL" sz="1300" b="1" dirty="0"/>
              <a:t>14:45 -15:00 </a:t>
            </a:r>
            <a:r>
              <a:rPr lang="pl-PL" sz="1300" b="1" dirty="0" smtClean="0"/>
              <a:t> </a:t>
            </a:r>
            <a:r>
              <a:rPr lang="pl-PL" sz="1300" b="1" dirty="0"/>
              <a:t>podwieczorek </a:t>
            </a:r>
          </a:p>
          <a:p>
            <a:r>
              <a:rPr lang="pl-PL" sz="1300" b="1" dirty="0"/>
              <a:t>15:00-17:30  praca indywidualna, zabawy dowolne, słuchanie bajek , zabawy </a:t>
            </a:r>
            <a:r>
              <a:rPr lang="pl-PL" sz="1300" b="1" dirty="0" smtClean="0"/>
              <a:t/>
            </a:r>
            <a:br>
              <a:rPr lang="pl-PL" sz="1300" b="1" dirty="0" smtClean="0"/>
            </a:br>
            <a:r>
              <a:rPr lang="pl-PL" sz="1300" b="1" dirty="0" smtClean="0"/>
              <a:t>                        grupowe </a:t>
            </a:r>
            <a:r>
              <a:rPr lang="pl-PL" sz="1300" b="1" dirty="0"/>
              <a:t>, zajęcia dodatkowe</a:t>
            </a:r>
          </a:p>
        </p:txBody>
      </p:sp>
    </p:spTree>
    <p:extLst>
      <p:ext uri="{BB962C8B-B14F-4D97-AF65-F5344CB8AC3E}">
        <p14:creationId xmlns:p14="http://schemas.microsoft.com/office/powerpoint/2010/main" xmlns="" val="943377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5425"/>
            <a:ext cx="9755188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odtytuł 2"/>
          <p:cNvSpPr txBox="1">
            <a:spLocks/>
          </p:cNvSpPr>
          <p:nvPr/>
        </p:nvSpPr>
        <p:spPr>
          <a:xfrm>
            <a:off x="277107" y="188431"/>
            <a:ext cx="8568952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b="1" i="1" dirty="0" smtClean="0">
                <a:solidFill>
                  <a:srgbClr val="7030A0"/>
                </a:solidFill>
              </a:rPr>
              <a:t>Język angielski: </a:t>
            </a:r>
          </a:p>
          <a:p>
            <a:pPr algn="l"/>
            <a:r>
              <a:rPr lang="pl-PL" b="1" dirty="0" smtClean="0">
                <a:solidFill>
                  <a:schemeClr val="accent1">
                    <a:lumMod val="75000"/>
                  </a:schemeClr>
                </a:solidFill>
              </a:rPr>
              <a:t>mgr Anna Żbikowska</a:t>
            </a:r>
          </a:p>
          <a:p>
            <a:pPr algn="l"/>
            <a:endParaRPr lang="pl-PL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l"/>
            <a:r>
              <a:rPr lang="pl-PL" b="1" dirty="0" smtClean="0">
                <a:solidFill>
                  <a:schemeClr val="accent1">
                    <a:lumMod val="75000"/>
                  </a:schemeClr>
                </a:solidFill>
              </a:rPr>
              <a:t>Propozycja kart pracy: Wyd. MAC EDUKACJA.</a:t>
            </a:r>
          </a:p>
          <a:p>
            <a:pPr algn="l"/>
            <a:r>
              <a:rPr lang="pl-PL" b="1" dirty="0" smtClean="0">
                <a:solidFill>
                  <a:schemeClr val="accent1">
                    <a:lumMod val="75000"/>
                  </a:schemeClr>
                </a:solidFill>
              </a:rPr>
              <a:t>Kotki i Jeżyki         bez kart pracy</a:t>
            </a:r>
          </a:p>
          <a:p>
            <a:pPr algn="l"/>
            <a:r>
              <a:rPr lang="pl-PL" b="1" dirty="0" smtClean="0">
                <a:solidFill>
                  <a:schemeClr val="accent1">
                    <a:lumMod val="75000"/>
                  </a:schemeClr>
                </a:solidFill>
              </a:rPr>
              <a:t>Krasnale i Misie   „I love BOO” (B)  35zł.</a:t>
            </a:r>
          </a:p>
          <a:p>
            <a:pPr algn="l"/>
            <a:r>
              <a:rPr lang="pl-PL" b="1" dirty="0" smtClean="0">
                <a:solidFill>
                  <a:schemeClr val="accent1">
                    <a:lumMod val="75000"/>
                  </a:schemeClr>
                </a:solidFill>
              </a:rPr>
              <a:t>Pszczółki i Sówki  „Start with Fluffy”  30zł.</a:t>
            </a:r>
          </a:p>
          <a:p>
            <a:pPr algn="l"/>
            <a:r>
              <a:rPr lang="pl-PL" b="1" dirty="0" smtClean="0">
                <a:solidFill>
                  <a:schemeClr val="accent1">
                    <a:lumMod val="75000"/>
                  </a:schemeClr>
                </a:solidFill>
              </a:rPr>
              <a:t>Płatne u p. Anny ŻBIKOWSKIEJ (gr. </a:t>
            </a:r>
            <a:r>
              <a:rPr lang="pl-PL" b="1" smtClean="0">
                <a:solidFill>
                  <a:schemeClr val="accent1">
                    <a:lumMod val="75000"/>
                  </a:schemeClr>
                </a:solidFill>
              </a:rPr>
              <a:t>Krasnale)</a:t>
            </a:r>
            <a:endParaRPr lang="pl-PL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5425"/>
            <a:ext cx="9755188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odtytuł 2"/>
          <p:cNvSpPr txBox="1">
            <a:spLocks/>
          </p:cNvSpPr>
          <p:nvPr/>
        </p:nvSpPr>
        <p:spPr>
          <a:xfrm>
            <a:off x="277107" y="188431"/>
            <a:ext cx="8568952" cy="511256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b="1" i="1" dirty="0" smtClean="0">
                <a:solidFill>
                  <a:srgbClr val="7030A0"/>
                </a:solidFill>
              </a:rPr>
              <a:t>Logopeda: </a:t>
            </a:r>
          </a:p>
          <a:p>
            <a:pPr algn="l"/>
            <a:r>
              <a:rPr lang="pl-PL" b="1" dirty="0" smtClean="0">
                <a:solidFill>
                  <a:schemeClr val="tx1"/>
                </a:solidFill>
              </a:rPr>
              <a:t>Harmonogram :</a:t>
            </a:r>
            <a:endParaRPr lang="pl-PL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l"/>
            <a:r>
              <a:rPr lang="pl-PL" b="1" dirty="0" smtClean="0">
                <a:solidFill>
                  <a:schemeClr val="accent1">
                    <a:lumMod val="75000"/>
                  </a:schemeClr>
                </a:solidFill>
              </a:rPr>
              <a:t>            mgr Honorata Zawistowska - grupy I, III,V</a:t>
            </a:r>
          </a:p>
          <a:p>
            <a:pPr algn="l"/>
            <a:r>
              <a:rPr lang="pl-PL" b="1" dirty="0" smtClean="0">
                <a:solidFill>
                  <a:schemeClr val="accent1">
                    <a:lumMod val="75000"/>
                  </a:schemeClr>
                </a:solidFill>
              </a:rPr>
              <a:t>Poniedziałek: 14:00 - 16:00</a:t>
            </a:r>
          </a:p>
          <a:p>
            <a:pPr algn="l"/>
            <a:r>
              <a:rPr lang="pl-PL" b="1" dirty="0" smtClean="0">
                <a:solidFill>
                  <a:schemeClr val="accent1">
                    <a:lumMod val="75000"/>
                  </a:schemeClr>
                </a:solidFill>
              </a:rPr>
              <a:t>Wtorek:          14:00 - 17:00</a:t>
            </a:r>
          </a:p>
          <a:p>
            <a:pPr algn="l"/>
            <a:r>
              <a:rPr lang="pl-PL" b="1" dirty="0" smtClean="0">
                <a:solidFill>
                  <a:schemeClr val="accent1">
                    <a:lumMod val="75000"/>
                  </a:schemeClr>
                </a:solidFill>
              </a:rPr>
              <a:t>Środa:                9:30 -15:30</a:t>
            </a:r>
          </a:p>
          <a:p>
            <a:pPr algn="l"/>
            <a:r>
              <a:rPr lang="pl-PL" b="1" dirty="0" smtClean="0">
                <a:solidFill>
                  <a:schemeClr val="accent1">
                    <a:lumMod val="75000"/>
                  </a:schemeClr>
                </a:solidFill>
              </a:rPr>
              <a:t>             mgr Zofia </a:t>
            </a:r>
            <a:r>
              <a:rPr lang="pl-PL" b="1" dirty="0" err="1" smtClean="0">
                <a:solidFill>
                  <a:schemeClr val="accent1">
                    <a:lumMod val="75000"/>
                  </a:schemeClr>
                </a:solidFill>
              </a:rPr>
              <a:t>Pyc</a:t>
            </a:r>
            <a:r>
              <a:rPr lang="pl-PL" b="1" dirty="0" smtClean="0">
                <a:solidFill>
                  <a:schemeClr val="accent1">
                    <a:lumMod val="75000"/>
                  </a:schemeClr>
                </a:solidFill>
              </a:rPr>
              <a:t> - II,IV,VI</a:t>
            </a:r>
          </a:p>
          <a:p>
            <a:pPr algn="l"/>
            <a:r>
              <a:rPr lang="pl-PL" b="1" dirty="0" smtClean="0">
                <a:solidFill>
                  <a:schemeClr val="accent1">
                    <a:lumMod val="75000"/>
                  </a:schemeClr>
                </a:solidFill>
              </a:rPr>
              <a:t>Czwartek:  11:30 – 17:00</a:t>
            </a:r>
          </a:p>
          <a:p>
            <a:pPr algn="l"/>
            <a:r>
              <a:rPr lang="pl-PL" b="1" dirty="0" smtClean="0">
                <a:solidFill>
                  <a:schemeClr val="accent1">
                    <a:lumMod val="75000"/>
                  </a:schemeClr>
                </a:solidFill>
              </a:rPr>
              <a:t>Piątek:        9:30 – 15:00</a:t>
            </a: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4960328"/>
            <a:ext cx="4611891" cy="189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92904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5425"/>
            <a:ext cx="9755188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rostokąt 3"/>
          <p:cNvSpPr/>
          <p:nvPr/>
        </p:nvSpPr>
        <p:spPr>
          <a:xfrm>
            <a:off x="827584" y="548680"/>
            <a:ext cx="7416824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600" b="1" dirty="0" smtClean="0">
                <a:solidFill>
                  <a:schemeClr val="accent1">
                    <a:lumMod val="75000"/>
                  </a:schemeClr>
                </a:solidFill>
              </a:rPr>
              <a:t>Religia</a:t>
            </a:r>
            <a:endParaRPr lang="pl-PL" sz="2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pl-PL" sz="2800" b="1" dirty="0" smtClean="0">
                <a:solidFill>
                  <a:schemeClr val="accent1">
                    <a:lumMod val="75000"/>
                  </a:schemeClr>
                </a:solidFill>
              </a:rPr>
              <a:t>mgr  Maria </a:t>
            </a:r>
            <a:r>
              <a:rPr lang="pl-PL" sz="2800" b="1" dirty="0" err="1" smtClean="0">
                <a:solidFill>
                  <a:schemeClr val="accent1">
                    <a:lumMod val="75000"/>
                  </a:schemeClr>
                </a:solidFill>
              </a:rPr>
              <a:t>d’Erceville</a:t>
            </a:r>
            <a:r>
              <a:rPr lang="pl-PL" sz="2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pl-PL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pl-PL" sz="2400" b="1" dirty="0" smtClean="0">
                <a:solidFill>
                  <a:schemeClr val="accent1">
                    <a:lumMod val="75000"/>
                  </a:schemeClr>
                </a:solidFill>
              </a:rPr>
              <a:t>Harmonogram :  </a:t>
            </a:r>
          </a:p>
          <a:p>
            <a:r>
              <a:rPr lang="pl-PL" sz="2400" b="1" dirty="0" smtClean="0">
                <a:solidFill>
                  <a:srgbClr val="FF0000"/>
                </a:solidFill>
              </a:rPr>
              <a:t>Wtorek : 10:15 - 12:15</a:t>
            </a:r>
          </a:p>
          <a:p>
            <a:r>
              <a:rPr lang="pl-PL" sz="2400" b="1" dirty="0" smtClean="0">
                <a:solidFill>
                  <a:srgbClr val="FF0000"/>
                </a:solidFill>
              </a:rPr>
              <a:t>Środa:        9:30 - 11:30 </a:t>
            </a:r>
            <a:endParaRPr lang="pl-PL" sz="24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pl-PL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pl-PL" sz="2400" b="1" dirty="0" smtClean="0">
                <a:solidFill>
                  <a:schemeClr val="accent1">
                    <a:lumMod val="75000"/>
                  </a:schemeClr>
                </a:solidFill>
              </a:rPr>
              <a:t>Jeżeli  zgłoszone zastanie zainteresowanie  tymi zajęciami</a:t>
            </a:r>
            <a:endParaRPr lang="pl-PL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1019998" y="3645024"/>
            <a:ext cx="650433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rgbClr val="FF0000"/>
                </a:solidFill>
              </a:rPr>
              <a:t>Dla Grupy  „0” – Sówki  podręcznik do religii pt. : …………..</a:t>
            </a:r>
          </a:p>
          <a:p>
            <a:r>
              <a:rPr lang="pl-PL" b="1" dirty="0" smtClean="0">
                <a:solidFill>
                  <a:srgbClr val="FF0000"/>
                </a:solidFill>
              </a:rPr>
              <a:t>Koszt……………………..</a:t>
            </a:r>
          </a:p>
          <a:p>
            <a:endParaRPr lang="pl-PL" dirty="0" smtClean="0"/>
          </a:p>
          <a:p>
            <a:r>
              <a:rPr lang="pl-PL" b="1" dirty="0" smtClean="0">
                <a:solidFill>
                  <a:srgbClr val="FF0000"/>
                </a:solidFill>
              </a:rPr>
              <a:t>Grupa Pszczółki i Misie   podręcznik do religii pt.: ……………….</a:t>
            </a:r>
            <a:endParaRPr lang="pl-PL" b="1" dirty="0">
              <a:solidFill>
                <a:srgbClr val="FF0000"/>
              </a:solidFill>
            </a:endParaRPr>
          </a:p>
          <a:p>
            <a:r>
              <a:rPr lang="pl-PL" b="1" dirty="0">
                <a:solidFill>
                  <a:srgbClr val="FF0000"/>
                </a:solidFill>
              </a:rPr>
              <a:t>Koszt</a:t>
            </a:r>
            <a:r>
              <a:rPr lang="pl-PL" b="1" dirty="0" smtClean="0">
                <a:solidFill>
                  <a:srgbClr val="FF0000"/>
                </a:solidFill>
              </a:rPr>
              <a:t>………………………</a:t>
            </a:r>
            <a:endParaRPr lang="pl-PL" b="1" dirty="0">
              <a:solidFill>
                <a:srgbClr val="FF0000"/>
              </a:solidFill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32240" y="0"/>
            <a:ext cx="2046959" cy="3075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59470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5425"/>
            <a:ext cx="9755188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rostokąt 4"/>
          <p:cNvSpPr/>
          <p:nvPr/>
        </p:nvSpPr>
        <p:spPr>
          <a:xfrm>
            <a:off x="755576" y="260648"/>
            <a:ext cx="691276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600" b="1" dirty="0">
                <a:solidFill>
                  <a:schemeClr val="accent1">
                    <a:lumMod val="75000"/>
                  </a:schemeClr>
                </a:solidFill>
              </a:rPr>
              <a:t>Rytmika</a:t>
            </a:r>
          </a:p>
          <a:p>
            <a:endParaRPr lang="pl-PL" sz="3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pl-PL" sz="3600" b="1" dirty="0" smtClean="0">
                <a:solidFill>
                  <a:schemeClr val="accent1">
                    <a:lumMod val="75000"/>
                  </a:schemeClr>
                </a:solidFill>
              </a:rPr>
              <a:t>mgr  </a:t>
            </a:r>
            <a:r>
              <a:rPr lang="pl-PL" sz="3600" b="1" dirty="0">
                <a:solidFill>
                  <a:schemeClr val="accent1">
                    <a:lumMod val="75000"/>
                  </a:schemeClr>
                </a:solidFill>
              </a:rPr>
              <a:t>Jolanta Ostrowska </a:t>
            </a:r>
            <a:endParaRPr lang="pl-PL" sz="3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pl-PL" b="1" dirty="0" smtClean="0">
                <a:solidFill>
                  <a:schemeClr val="accent1">
                    <a:lumMod val="75000"/>
                  </a:schemeClr>
                </a:solidFill>
              </a:rPr>
              <a:t>Harmonogram :</a:t>
            </a:r>
          </a:p>
          <a:p>
            <a:r>
              <a:rPr lang="pl-PL" b="1" dirty="0" smtClean="0">
                <a:solidFill>
                  <a:srgbClr val="FF0000"/>
                </a:solidFill>
              </a:rPr>
              <a:t>Poniedziałek: 12:30 – 15:00</a:t>
            </a:r>
          </a:p>
          <a:p>
            <a:r>
              <a:rPr lang="pl-PL" b="1" dirty="0" smtClean="0">
                <a:solidFill>
                  <a:srgbClr val="FF0000"/>
                </a:solidFill>
              </a:rPr>
              <a:t>Środa:              13:45 – 15:30 </a:t>
            </a:r>
          </a:p>
          <a:p>
            <a:r>
              <a:rPr lang="pl-PL" b="1" dirty="0" smtClean="0">
                <a:solidFill>
                  <a:srgbClr val="FF0000"/>
                </a:solidFill>
              </a:rPr>
              <a:t>Piątek              13:45 – 15:30</a:t>
            </a:r>
            <a:endParaRPr lang="pl-PL" b="1" dirty="0">
              <a:solidFill>
                <a:srgbClr val="FF0000"/>
              </a:solidFill>
            </a:endParaRPr>
          </a:p>
          <a:p>
            <a:endParaRPr lang="pl-PL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pl-PL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pl-PL" b="1" dirty="0">
              <a:solidFill>
                <a:srgbClr val="FF0000"/>
              </a:solidFill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08004" y="3068960"/>
            <a:ext cx="4098390" cy="307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49472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315416"/>
            <a:ext cx="9755188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ymbol zastępczy zawartości 2"/>
          <p:cNvSpPr txBox="1">
            <a:spLocks/>
          </p:cNvSpPr>
          <p:nvPr/>
        </p:nvSpPr>
        <p:spPr>
          <a:xfrm>
            <a:off x="0" y="260648"/>
            <a:ext cx="9144000" cy="237626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b="1" u="sng" dirty="0" smtClean="0">
                <a:solidFill>
                  <a:srgbClr val="FF0000"/>
                </a:solidFill>
              </a:rPr>
              <a:t>Realizujemy i wdrażamy:</a:t>
            </a:r>
            <a:endParaRPr lang="pl-PL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pl-PL" sz="2600" b="1" dirty="0" smtClean="0">
                <a:solidFill>
                  <a:schemeClr val="accent5">
                    <a:lumMod val="75000"/>
                  </a:schemeClr>
                </a:solidFill>
              </a:rPr>
              <a:t>System zarządzania </a:t>
            </a:r>
            <a:r>
              <a:rPr lang="pl-PL" sz="2600" b="1" dirty="0" smtClean="0">
                <a:solidFill>
                  <a:schemeClr val="accent5">
                    <a:lumMod val="75000"/>
                  </a:schemeClr>
                </a:solidFill>
              </a:rPr>
              <a:t>SCRUM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pl-PL" sz="2600" b="1" dirty="0" smtClean="0">
                <a:solidFill>
                  <a:schemeClr val="accent5">
                    <a:lumMod val="75000"/>
                  </a:schemeClr>
                </a:solidFill>
              </a:rPr>
              <a:t>„Kodowanie na dywanie”</a:t>
            </a:r>
            <a:r>
              <a:rPr lang="pl-PL" sz="26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endParaRPr lang="pl-PL" sz="26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pl-PL" sz="2600" b="1" dirty="0" smtClean="0">
                <a:solidFill>
                  <a:schemeClr val="accent5">
                    <a:lumMod val="75000"/>
                  </a:schemeClr>
                </a:solidFill>
              </a:rPr>
              <a:t>Innowację  pedagogiczną – „</a:t>
            </a:r>
            <a:r>
              <a:rPr lang="pl-PL" sz="2600" b="1" dirty="0" err="1" smtClean="0">
                <a:solidFill>
                  <a:schemeClr val="accent5">
                    <a:lumMod val="75000"/>
                  </a:schemeClr>
                </a:solidFill>
              </a:rPr>
              <a:t>Savoir-vivre</a:t>
            </a:r>
            <a:r>
              <a:rPr lang="pl-PL" sz="2600" b="1" dirty="0" smtClean="0">
                <a:solidFill>
                  <a:schemeClr val="accent5">
                    <a:lumMod val="75000"/>
                  </a:schemeClr>
                </a:solidFill>
              </a:rPr>
              <a:t>”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pl-PL" sz="2600" b="1" dirty="0" smtClean="0">
                <a:solidFill>
                  <a:schemeClr val="accent5">
                    <a:lumMod val="75000"/>
                  </a:schemeClr>
                </a:solidFill>
              </a:rPr>
              <a:t>Innowację pedagogiczną – „Język angielski coraz mniej obcy”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pl-PL" sz="2600" b="1" dirty="0" smtClean="0">
                <a:solidFill>
                  <a:schemeClr val="accent5">
                    <a:lumMod val="75000"/>
                  </a:schemeClr>
                </a:solidFill>
              </a:rPr>
              <a:t>Projekt Ekologiczny - Miasta Stołecznego Warszawy 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pl-PL" sz="2600" b="1" dirty="0" smtClean="0">
                <a:solidFill>
                  <a:schemeClr val="accent5">
                    <a:lumMod val="75000"/>
                  </a:schemeClr>
                </a:solidFill>
              </a:rPr>
              <a:t>Program Bezpieczny Przedszkolak 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pl-PL" sz="2600" b="1" dirty="0" smtClean="0">
                <a:solidFill>
                  <a:schemeClr val="accent5">
                    <a:lumMod val="75000"/>
                  </a:schemeClr>
                </a:solidFill>
              </a:rPr>
              <a:t>Program Współpracy ze szkołą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pl-PL" sz="2600" b="1" dirty="0" smtClean="0">
                <a:solidFill>
                  <a:schemeClr val="accent5">
                    <a:lumMod val="75000"/>
                  </a:schemeClr>
                </a:solidFill>
              </a:rPr>
              <a:t>Program „W krainie uczuć i emocji przedszkolaka”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pl-PL" sz="2600" b="1" dirty="0" smtClean="0">
                <a:solidFill>
                  <a:schemeClr val="accent5">
                    <a:lumMod val="75000"/>
                  </a:schemeClr>
                </a:solidFill>
              </a:rPr>
              <a:t>Program profilaktyczny „Chronimy dzieci”</a:t>
            </a:r>
          </a:p>
          <a:p>
            <a:pPr marL="514350" indent="-514350">
              <a:buNone/>
            </a:pPr>
            <a:endParaRPr lang="pl-PL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pl-PL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pl-PL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514350" indent="-514350">
              <a:buNone/>
            </a:pPr>
            <a:endParaRPr lang="pl-PL" b="1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pl-PL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pl-PL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pl-PL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xmlns="" val="160791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5425"/>
            <a:ext cx="9755188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259632" y="404665"/>
            <a:ext cx="5184576" cy="3168352"/>
          </a:xfrm>
        </p:spPr>
        <p:txBody>
          <a:bodyPr/>
          <a:lstStyle/>
          <a:p>
            <a:pPr marL="0" indent="0">
              <a:buNone/>
            </a:pPr>
            <a:r>
              <a:rPr lang="pl-PL" sz="3200" b="1" dirty="0" smtClean="0">
                <a:solidFill>
                  <a:schemeClr val="accent5">
                    <a:lumMod val="75000"/>
                  </a:schemeClr>
                </a:solidFill>
              </a:rPr>
              <a:t>GOTUJĄ DLA DZIECI </a:t>
            </a:r>
          </a:p>
          <a:p>
            <a:pPr marL="0" indent="0">
              <a:buNone/>
            </a:pPr>
            <a:r>
              <a:rPr lang="pl-PL" dirty="0" smtClean="0"/>
              <a:t>Pani Ewa Mizero</a:t>
            </a:r>
          </a:p>
          <a:p>
            <a:pPr marL="0" indent="0">
              <a:buNone/>
            </a:pPr>
            <a:r>
              <a:rPr lang="pl-PL" dirty="0" smtClean="0"/>
              <a:t>Pani Jolanta Więch</a:t>
            </a:r>
          </a:p>
          <a:p>
            <a:pPr marL="0" indent="0">
              <a:buNone/>
            </a:pPr>
            <a:r>
              <a:rPr lang="pl-PL" dirty="0" smtClean="0"/>
              <a:t>Pani Paulina </a:t>
            </a:r>
            <a:r>
              <a:rPr lang="pl-PL" dirty="0"/>
              <a:t>G</a:t>
            </a:r>
            <a:r>
              <a:rPr lang="pl-PL" dirty="0" smtClean="0"/>
              <a:t>uzek  </a:t>
            </a:r>
            <a:endParaRPr lang="pl-PL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32656"/>
            <a:ext cx="2554843" cy="2750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ymbol zastępczy zawartości 2"/>
          <p:cNvSpPr>
            <a:spLocks noGrp="1"/>
          </p:cNvSpPr>
          <p:nvPr>
            <p:ph sz="half" idx="1"/>
          </p:nvPr>
        </p:nvSpPr>
        <p:spPr>
          <a:xfrm>
            <a:off x="3707904" y="3501008"/>
            <a:ext cx="5256584" cy="216024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l-PL" sz="3200" b="1" dirty="0" smtClean="0">
                <a:solidFill>
                  <a:schemeClr val="accent5">
                    <a:lumMod val="75000"/>
                  </a:schemeClr>
                </a:solidFill>
              </a:rPr>
              <a:t>Konserwator </a:t>
            </a:r>
          </a:p>
          <a:p>
            <a:pPr marL="0" indent="0">
              <a:buNone/>
            </a:pPr>
            <a:r>
              <a:rPr lang="pl-PL" dirty="0" smtClean="0"/>
              <a:t>Pan Janusz  Więch</a:t>
            </a:r>
          </a:p>
          <a:p>
            <a:pPr marL="0" indent="0">
              <a:buNone/>
            </a:pPr>
            <a:r>
              <a:rPr lang="pl-PL" b="1" dirty="0" smtClean="0">
                <a:solidFill>
                  <a:schemeClr val="accent5">
                    <a:lumMod val="75000"/>
                  </a:schemeClr>
                </a:solidFill>
              </a:rPr>
              <a:t>Dozorcy</a:t>
            </a:r>
            <a:endParaRPr lang="pl-PL" dirty="0" smtClean="0"/>
          </a:p>
          <a:p>
            <a:pPr marL="0" indent="0">
              <a:buNone/>
            </a:pPr>
            <a:r>
              <a:rPr lang="pl-PL" dirty="0" smtClean="0"/>
              <a:t>Pan Leszek Barczak</a:t>
            </a:r>
          </a:p>
          <a:p>
            <a:pPr marL="0" indent="0">
              <a:buNone/>
            </a:pPr>
            <a:r>
              <a:rPr lang="pl-PL" dirty="0" smtClean="0"/>
              <a:t>Pan Andrzej Mizero</a:t>
            </a:r>
            <a:endParaRPr lang="pl-PL" dirty="0"/>
          </a:p>
        </p:txBody>
      </p:sp>
      <p:pic>
        <p:nvPicPr>
          <p:cNvPr id="9220" name="Picture 4" descr="http://www.p118.przedszkola.net.pl/userfiles/gardener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3051982"/>
            <a:ext cx="3096344" cy="2642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0702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5425"/>
            <a:ext cx="9755188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ymbol zastępczy zawartości 2"/>
          <p:cNvSpPr txBox="1">
            <a:spLocks/>
          </p:cNvSpPr>
          <p:nvPr/>
        </p:nvSpPr>
        <p:spPr>
          <a:xfrm>
            <a:off x="395536" y="404664"/>
            <a:ext cx="8280920" cy="6192688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11000" b="1" dirty="0" smtClean="0">
                <a:solidFill>
                  <a:srgbClr val="FF0000"/>
                </a:solidFill>
              </a:rPr>
              <a:t>Rada Rodziców 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l-PL" sz="12300" b="1" dirty="0" smtClean="0">
                <a:solidFill>
                  <a:srgbClr val="008000"/>
                </a:solidFill>
              </a:rPr>
              <a:t>Przewodnicząca  </a:t>
            </a:r>
            <a:r>
              <a:rPr lang="pl-PL" sz="12300" b="1" dirty="0" smtClean="0"/>
              <a:t>Agnieszka Kocon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l-PL" sz="12300" b="1" dirty="0" smtClean="0">
                <a:solidFill>
                  <a:srgbClr val="008000"/>
                </a:solidFill>
              </a:rPr>
              <a:t>Skarbnik </a:t>
            </a:r>
            <a:r>
              <a:rPr lang="pl-PL" sz="12300" b="1" dirty="0" smtClean="0"/>
              <a:t>Anna Stypich</a:t>
            </a:r>
            <a:endParaRPr lang="pl-PL" dirty="0"/>
          </a:p>
          <a:p>
            <a:pPr marL="0" indent="0">
              <a:buFont typeface="Arial" panose="020B0604020202020204" pitchFamily="34" charset="0"/>
              <a:buNone/>
            </a:pPr>
            <a:endParaRPr lang="pl-PL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pl-PL" sz="8400" u="sng" dirty="0" smtClean="0"/>
              <a:t>Ubezpieczenie  dzieci 24h  (SIGNAL IDUNA UBEZPIECZENIA)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l-PL" sz="8400" dirty="0"/>
              <a:t> </a:t>
            </a:r>
            <a:r>
              <a:rPr lang="pl-PL" sz="8400" dirty="0" smtClean="0"/>
              <a:t> </a:t>
            </a:r>
            <a:r>
              <a:rPr lang="pl-PL" sz="8400" b="1" u="sng" dirty="0" smtClean="0">
                <a:solidFill>
                  <a:srgbClr val="FF0000"/>
                </a:solidFill>
              </a:rPr>
              <a:t>53 zł jednorazowo  do 25 września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l-PL" sz="8400" dirty="0" smtClean="0"/>
              <a:t>Na konto nr: 18114016611023000000380965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l-PL" sz="8400" dirty="0" smtClean="0"/>
              <a:t>Wpisać nr polisy 380965 Przedszkole nr 243  oraz imię i nazwisko dziecka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pl-PL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pl-PL" sz="12800" u="sng" dirty="0" smtClean="0"/>
              <a:t>Stawka wpłat na Radę Rodziców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l-PL" sz="6400" dirty="0" smtClean="0"/>
              <a:t>Dotychczas 20 zł  miesięcznie płatne w dwóch ratach 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pl-PL" sz="64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pl-PL" sz="5100" b="1" dirty="0">
              <a:solidFill>
                <a:srgbClr val="7030A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pl-PL" sz="51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2150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5425"/>
            <a:ext cx="9755188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ymbol zastępczy zawartości 2"/>
          <p:cNvSpPr txBox="1">
            <a:spLocks/>
          </p:cNvSpPr>
          <p:nvPr/>
        </p:nvSpPr>
        <p:spPr>
          <a:xfrm>
            <a:off x="1079612" y="548680"/>
            <a:ext cx="5256584" cy="2160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l-PL" dirty="0" smtClean="0"/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>
          <a:xfrm>
            <a:off x="899592" y="-99392"/>
            <a:ext cx="5256584" cy="2160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3200" b="1" dirty="0" smtClean="0">
                <a:solidFill>
                  <a:schemeClr val="accent5">
                    <a:lumMod val="75000"/>
                  </a:schemeClr>
                </a:solidFill>
              </a:rPr>
              <a:t>OPŁATY 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1475656" y="1268760"/>
            <a:ext cx="64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sp>
        <p:nvSpPr>
          <p:cNvPr id="10" name="Prostokąt 9"/>
          <p:cNvSpPr/>
          <p:nvPr/>
        </p:nvSpPr>
        <p:spPr>
          <a:xfrm>
            <a:off x="0" y="746844"/>
            <a:ext cx="9324527" cy="5709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/>
              <a:buChar char="Ø"/>
            </a:pPr>
            <a:r>
              <a:rPr lang="pl-PL" sz="1500" b="1" dirty="0" smtClean="0"/>
              <a:t> Stawka żywieniowa: (opłacana „z góry”, w miesiącu poprzedzającym) – odpisy za miesiąc przechodzony</a:t>
            </a:r>
          </a:p>
          <a:p>
            <a:r>
              <a:rPr lang="pl-PL" sz="1500" b="1" dirty="0" smtClean="0">
                <a:solidFill>
                  <a:srgbClr val="FF0000"/>
                </a:solidFill>
              </a:rPr>
              <a:t>PROPOZYCJA ZMIANY WYSOKOŚCI STAWKI ŻYWIENIOWEJ OD 1 WRZEŚNIA</a:t>
            </a:r>
            <a:r>
              <a:rPr lang="pl-PL" sz="1500" dirty="0" smtClean="0"/>
              <a:t/>
            </a:r>
            <a:br>
              <a:rPr lang="pl-PL" sz="1500" dirty="0" smtClean="0"/>
            </a:br>
            <a:endParaRPr lang="pl-PL" sz="1500" dirty="0" smtClean="0"/>
          </a:p>
          <a:p>
            <a:r>
              <a:rPr lang="pl-PL" sz="1500" dirty="0" smtClean="0"/>
              <a:t> - 10 zł. ( 3 posiłki )</a:t>
            </a:r>
          </a:p>
          <a:p>
            <a:r>
              <a:rPr lang="pl-PL" sz="1500" dirty="0" smtClean="0"/>
              <a:t> - 8,00 zł. ( 2 posiłki w przypadku dzieci odbieranych przed podwieczorkiem– rodzic składa pisemne  oświadczenie)</a:t>
            </a:r>
          </a:p>
          <a:p>
            <a:endParaRPr lang="pl-PL" sz="1500" dirty="0" smtClean="0"/>
          </a:p>
          <a:p>
            <a:pPr>
              <a:buFont typeface="Wingdings"/>
              <a:buChar char="Ø"/>
            </a:pPr>
            <a:r>
              <a:rPr lang="pl-PL" sz="1500" b="1" i="1" dirty="0" smtClean="0"/>
              <a:t> Terminy opłat:</a:t>
            </a:r>
            <a:r>
              <a:rPr lang="pl-PL" sz="1500" dirty="0" smtClean="0"/>
              <a:t/>
            </a:r>
            <a:br>
              <a:rPr lang="pl-PL" sz="1500" dirty="0" smtClean="0"/>
            </a:br>
            <a:r>
              <a:rPr lang="pl-PL" sz="1500" dirty="0" smtClean="0"/>
              <a:t>Opłat dokonujemy na konto bankowe:</a:t>
            </a:r>
          </a:p>
          <a:p>
            <a:r>
              <a:rPr lang="pl-PL" sz="2400" b="1" dirty="0" smtClean="0"/>
              <a:t>Żywienie: 03 1030 1508 0000 0005 5060 3055 z imieniem i </a:t>
            </a:r>
            <a:r>
              <a:rPr lang="pl-PL" sz="2400" b="1" dirty="0"/>
              <a:t>n</a:t>
            </a:r>
            <a:r>
              <a:rPr lang="pl-PL" sz="2400" b="1" dirty="0" smtClean="0"/>
              <a:t>azwiskiem dziecka</a:t>
            </a:r>
          </a:p>
          <a:p>
            <a:pPr lvl="0"/>
            <a:r>
              <a:rPr lang="pl-PL" sz="1600" dirty="0" smtClean="0"/>
              <a:t>Opłaty za wyżywienie wnosi się w okresach miesięcznych, </a:t>
            </a:r>
            <a:r>
              <a:rPr lang="pl-PL" sz="1600" b="1" dirty="0" smtClean="0"/>
              <a:t>z góry do dnia 20 - go miesiąca</a:t>
            </a:r>
            <a:r>
              <a:rPr lang="pl-PL" sz="1600" dirty="0" smtClean="0"/>
              <a:t>  poprzedzającego miesiąc, w którym następuje korzystanie z posiłków.</a:t>
            </a:r>
          </a:p>
          <a:p>
            <a:endParaRPr lang="pl-PL" sz="1500" dirty="0" smtClean="0"/>
          </a:p>
          <a:p>
            <a:r>
              <a:rPr lang="pl-PL" sz="1500" dirty="0" smtClean="0"/>
              <a:t>Osobom płacącym na konto przekazywane są wydruki o wysokości opłat do dnia 15 -go każdego miesiąca oraz wysyłane maile z kwotą do zapłaty. </a:t>
            </a:r>
          </a:p>
          <a:p>
            <a:endParaRPr lang="pl-PL" sz="1500" dirty="0" smtClean="0"/>
          </a:p>
          <a:p>
            <a:r>
              <a:rPr lang="pl-PL" sz="1500" dirty="0" smtClean="0"/>
              <a:t>W przypadku nieterminowego uiszczania opłat naliczane będą ustawowe odsetki, a w przypadku braku wpłaty Rada Pedagogiczna podejmuje uchwałę o skreśleniu dziecka z listy.</a:t>
            </a:r>
          </a:p>
          <a:p>
            <a:endParaRPr lang="pl-PL" sz="1500" dirty="0" smtClean="0"/>
          </a:p>
          <a:p>
            <a:pPr>
              <a:buFont typeface="Wingdings" pitchFamily="2" charset="2"/>
              <a:buChar char="Ø"/>
            </a:pPr>
            <a:r>
              <a:rPr lang="pl-PL" sz="1500" b="1" i="1" dirty="0" smtClean="0"/>
              <a:t> Odpisy:</a:t>
            </a:r>
            <a:r>
              <a:rPr lang="pl-PL" sz="1500" dirty="0" smtClean="0"/>
              <a:t/>
            </a:r>
            <a:br>
              <a:rPr lang="pl-PL" sz="1500" dirty="0" smtClean="0"/>
            </a:br>
            <a:r>
              <a:rPr lang="pl-PL" sz="1500" dirty="0" smtClean="0"/>
              <a:t>Żywienie – dni nieobecności dziecka odpisujemy – zwracamy, przy kolejnej opłacie za przedszkole, z wyjątkiem pierwszego dnia nieobecności. Jeżeli jednak rodzic zawiadomi przedszkole w dniu poprzedzającym lub w pierwszym dniu nieobecności do godziny 9.00, że dziecko będzie nieobecne, odpisujemy również pierwszy dzień.</a:t>
            </a:r>
            <a:endParaRPr lang="pl-PL" sz="1500" dirty="0"/>
          </a:p>
        </p:txBody>
      </p:sp>
    </p:spTree>
    <p:extLst>
      <p:ext uri="{BB962C8B-B14F-4D97-AF65-F5344CB8AC3E}">
        <p14:creationId xmlns:p14="http://schemas.microsoft.com/office/powerpoint/2010/main" xmlns="" val="809410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publicdomainpictures.net/pictures/30000/nahled/yellow-green-blur-background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43408"/>
            <a:ext cx="9144000" cy="710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31442" y="-243408"/>
            <a:ext cx="9655969" cy="7231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83568" y="751012"/>
            <a:ext cx="7272808" cy="5112568"/>
          </a:xfrm>
        </p:spPr>
        <p:txBody>
          <a:bodyPr>
            <a:normAutofit fontScale="92500" lnSpcReduction="10000"/>
          </a:bodyPr>
          <a:lstStyle/>
          <a:p>
            <a:r>
              <a:rPr lang="pl-PL" sz="6000" b="1" dirty="0" smtClean="0">
                <a:solidFill>
                  <a:srgbClr val="FF0000"/>
                </a:solidFill>
              </a:rPr>
              <a:t>Przedszkole nr 243 </a:t>
            </a:r>
          </a:p>
          <a:p>
            <a:r>
              <a:rPr lang="pl-PL" sz="4400" b="1" dirty="0" smtClean="0">
                <a:solidFill>
                  <a:schemeClr val="tx1"/>
                </a:solidFill>
              </a:rPr>
              <a:t>Ul. Kordiana 7/11</a:t>
            </a:r>
          </a:p>
          <a:p>
            <a:r>
              <a:rPr lang="pl-PL" b="1" dirty="0" smtClean="0">
                <a:solidFill>
                  <a:schemeClr val="tx1"/>
                </a:solidFill>
              </a:rPr>
              <a:t>04-451 Warszawa</a:t>
            </a:r>
          </a:p>
          <a:p>
            <a:r>
              <a:rPr lang="pl-PL" sz="5400" b="1" dirty="0" smtClean="0">
                <a:solidFill>
                  <a:srgbClr val="002060"/>
                </a:solidFill>
              </a:rPr>
              <a:t>    Telefon : 22 611 92 96</a:t>
            </a:r>
          </a:p>
          <a:p>
            <a:pPr algn="l"/>
            <a:r>
              <a:rPr lang="pl-PL" b="1" dirty="0" smtClean="0">
                <a:solidFill>
                  <a:schemeClr val="tx1"/>
                </a:solidFill>
              </a:rPr>
              <a:t>Email 1                         </a:t>
            </a:r>
            <a:r>
              <a:rPr lang="pl-PL" b="1" dirty="0" smtClean="0">
                <a:solidFill>
                  <a:srgbClr val="7030A0"/>
                </a:solidFill>
                <a:hlinkClick r:id="rId5"/>
              </a:rPr>
              <a:t>p243@bait.pl</a:t>
            </a:r>
            <a:r>
              <a:rPr lang="pl-PL" b="1" dirty="0" smtClean="0">
                <a:solidFill>
                  <a:srgbClr val="7030A0"/>
                </a:solidFill>
              </a:rPr>
              <a:t>; </a:t>
            </a:r>
          </a:p>
          <a:p>
            <a:pPr algn="l"/>
            <a:r>
              <a:rPr lang="pl-PL" b="1" dirty="0" smtClean="0">
                <a:solidFill>
                  <a:schemeClr val="tx1"/>
                </a:solidFill>
              </a:rPr>
              <a:t>Email 2 (dot. RODO) </a:t>
            </a:r>
            <a:r>
              <a:rPr lang="pl-PL" b="1" dirty="0" smtClean="0">
                <a:solidFill>
                  <a:srgbClr val="7030A0"/>
                </a:solidFill>
                <a:hlinkClick r:id="rId6"/>
              </a:rPr>
              <a:t>p243@interia.pl</a:t>
            </a:r>
            <a:r>
              <a:rPr lang="pl-PL" b="1" dirty="0" smtClean="0">
                <a:solidFill>
                  <a:srgbClr val="7030A0"/>
                </a:solidFill>
              </a:rPr>
              <a:t>; </a:t>
            </a:r>
            <a:endParaRPr lang="pl-PL" b="1" dirty="0">
              <a:solidFill>
                <a:srgbClr val="7030A0"/>
              </a:solidFill>
            </a:endParaRPr>
          </a:p>
          <a:p>
            <a:r>
              <a:rPr lang="pl-PL" sz="5400" b="1" dirty="0" smtClean="0">
                <a:solidFill>
                  <a:srgbClr val="7030A0"/>
                </a:solidFill>
              </a:rPr>
              <a:t>http://www.p243.waw.pl/</a:t>
            </a:r>
            <a:endParaRPr lang="pl-PL" sz="5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6250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5425"/>
            <a:ext cx="9755188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Sprawy  organizacyjne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323528" y="1196752"/>
            <a:ext cx="4172272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pl-PL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pl-PL" dirty="0" smtClean="0"/>
              <a:t>Podstawa programowa dla przedszkoli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dirty="0" smtClean="0"/>
              <a:t>Plan rozwoju przedszkola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dirty="0" smtClean="0"/>
              <a:t>Regulamin bezpieczeństwa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dirty="0" smtClean="0"/>
              <a:t>Statut z aneksem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dirty="0" smtClean="0"/>
              <a:t>Ustawa o bezpieczeństwie żywności i żywienia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dirty="0" smtClean="0"/>
              <a:t>Upoważnienia do odbioru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dirty="0" smtClean="0"/>
              <a:t>Zgody</a:t>
            </a:r>
          </a:p>
          <a:p>
            <a:pPr marL="0" indent="0">
              <a:buNone/>
            </a:pPr>
            <a:endParaRPr lang="pl-PL" dirty="0" smtClean="0"/>
          </a:p>
          <a:p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72272" cy="4525963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pl-PL" dirty="0" smtClean="0"/>
              <a:t>Przyprowadzanie dzieci </a:t>
            </a:r>
          </a:p>
          <a:p>
            <a:pPr>
              <a:buFont typeface="Wingdings" pitchFamily="2" charset="2"/>
              <a:buChar char="§"/>
            </a:pPr>
            <a:r>
              <a:rPr lang="pl-PL" dirty="0" smtClean="0"/>
              <a:t>Odbieranie dzieci</a:t>
            </a:r>
          </a:p>
          <a:p>
            <a:pPr>
              <a:buFont typeface="Wingdings" pitchFamily="2" charset="2"/>
              <a:buChar char="§"/>
            </a:pPr>
            <a:r>
              <a:rPr lang="pl-PL" dirty="0" smtClean="0"/>
              <a:t>Zabezpieczenie dodatkowych  ubranek </a:t>
            </a:r>
          </a:p>
          <a:p>
            <a:pPr>
              <a:buFont typeface="Wingdings" pitchFamily="2" charset="2"/>
              <a:buChar char="§"/>
            </a:pPr>
            <a:r>
              <a:rPr lang="pl-PL" dirty="0" smtClean="0"/>
              <a:t>Wycieczki i wyjścia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3200326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823"/>
            <a:ext cx="9144000" cy="6848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17237" y="476672"/>
            <a:ext cx="7695323" cy="3384376"/>
          </a:xfrm>
        </p:spPr>
        <p:txBody>
          <a:bodyPr>
            <a:normAutofit fontScale="90000"/>
          </a:bodyPr>
          <a:lstStyle/>
          <a:p>
            <a:pPr algn="l"/>
            <a:r>
              <a:rPr lang="pl-PL" sz="1600" b="1" dirty="0" smtClean="0">
                <a:solidFill>
                  <a:srgbClr val="0070C0"/>
                </a:solidFill>
              </a:rPr>
              <a:t/>
            </a:r>
            <a:br>
              <a:rPr lang="pl-PL" sz="1600" b="1" dirty="0" smtClean="0">
                <a:solidFill>
                  <a:srgbClr val="0070C0"/>
                </a:solidFill>
              </a:rPr>
            </a:br>
            <a:r>
              <a:rPr lang="pl-PL" b="1" dirty="0" smtClean="0">
                <a:solidFill>
                  <a:srgbClr val="0070C0"/>
                </a:solidFill>
              </a:rPr>
              <a:t>Dyrektor Przedszkola -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    </a:t>
            </a:r>
            <a:r>
              <a:rPr lang="pl-PL" b="1" dirty="0" smtClean="0">
                <a:solidFill>
                  <a:srgbClr val="0070C0"/>
                </a:solidFill>
              </a:rPr>
              <a:t>mgr Irmina Jachimowicz</a:t>
            </a:r>
            <a:r>
              <a:rPr lang="pl-PL" b="1" u="sng" dirty="0" smtClean="0">
                <a:solidFill>
                  <a:srgbClr val="0070C0"/>
                </a:solidFill>
              </a:rPr>
              <a:t/>
            </a:r>
            <a:br>
              <a:rPr lang="pl-PL" b="1" u="sng" dirty="0" smtClean="0">
                <a:solidFill>
                  <a:srgbClr val="0070C0"/>
                </a:solidFill>
              </a:rPr>
            </a:br>
            <a:r>
              <a:rPr lang="pl-PL" b="1" u="sng" dirty="0" smtClean="0">
                <a:solidFill>
                  <a:srgbClr val="0070C0"/>
                </a:solidFill>
              </a:rPr>
              <a:t/>
            </a:r>
            <a:br>
              <a:rPr lang="pl-PL" b="1" u="sng" dirty="0" smtClean="0">
                <a:solidFill>
                  <a:srgbClr val="0070C0"/>
                </a:solidFill>
              </a:rPr>
            </a:br>
            <a:r>
              <a:rPr lang="pl-PL" b="1" dirty="0" smtClean="0">
                <a:solidFill>
                  <a:srgbClr val="0070C0"/>
                </a:solidFill>
              </a:rPr>
              <a:t>Wicedyrektor -</a:t>
            </a:r>
            <a:r>
              <a:rPr lang="pl-PL" b="1" u="sng" dirty="0" smtClean="0">
                <a:solidFill>
                  <a:srgbClr val="0070C0"/>
                </a:solidFill>
              </a:rPr>
              <a:t/>
            </a:r>
            <a:br>
              <a:rPr lang="pl-PL" b="1" u="sng" dirty="0" smtClean="0">
                <a:solidFill>
                  <a:srgbClr val="0070C0"/>
                </a:solidFill>
              </a:rPr>
            </a:br>
            <a:r>
              <a:rPr lang="pl-PL" b="1" dirty="0">
                <a:solidFill>
                  <a:srgbClr val="0070C0"/>
                </a:solidFill>
              </a:rPr>
              <a:t> </a:t>
            </a:r>
            <a:r>
              <a:rPr lang="pl-PL" b="1" dirty="0" smtClean="0">
                <a:solidFill>
                  <a:srgbClr val="0070C0"/>
                </a:solidFill>
              </a:rPr>
              <a:t>   mgr Sylwia Siębor </a:t>
            </a:r>
            <a:endParaRPr lang="pl-PL" b="1" dirty="0">
              <a:solidFill>
                <a:srgbClr val="0070C0"/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476672"/>
            <a:ext cx="1399803" cy="2278749"/>
          </a:xfrm>
          <a:prstGeom prst="rect">
            <a:avLst/>
          </a:prstGeom>
          <a:ln>
            <a:noFill/>
          </a:ln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-324544" y="4005064"/>
            <a:ext cx="9217024" cy="277230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3600" b="1" dirty="0" smtClean="0">
                <a:solidFill>
                  <a:srgbClr val="FF0000"/>
                </a:solidFill>
              </a:rPr>
              <a:t>Kierownik  gospodarczy -  </a:t>
            </a:r>
          </a:p>
          <a:p>
            <a:pPr marL="0" indent="0" algn="ctr">
              <a:buNone/>
            </a:pPr>
            <a:r>
              <a:rPr lang="pl-PL" sz="3600" b="1" dirty="0" smtClean="0">
                <a:solidFill>
                  <a:srgbClr val="FF0000"/>
                </a:solidFill>
              </a:rPr>
              <a:t>Pani Anna Prawda</a:t>
            </a:r>
            <a:endParaRPr lang="pl-PL" sz="36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pl-PL" sz="4000" dirty="0" smtClean="0"/>
          </a:p>
        </p:txBody>
      </p:sp>
    </p:spTree>
    <p:extLst>
      <p:ext uri="{BB962C8B-B14F-4D97-AF65-F5344CB8AC3E}">
        <p14:creationId xmlns:p14="http://schemas.microsoft.com/office/powerpoint/2010/main" xmlns="" val="251975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32503"/>
            <a:ext cx="7072313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rostokąt 4"/>
          <p:cNvSpPr/>
          <p:nvPr/>
        </p:nvSpPr>
        <p:spPr>
          <a:xfrm>
            <a:off x="1691680" y="3789040"/>
            <a:ext cx="69847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600" b="1" dirty="0">
                <a:solidFill>
                  <a:schemeClr val="accent2">
                    <a:lumMod val="75000"/>
                  </a:schemeClr>
                </a:solidFill>
              </a:rPr>
              <a:t>Planują prace dydaktyczną </a:t>
            </a:r>
            <a:r>
              <a:rPr lang="pl-PL" sz="2600" b="1" dirty="0" smtClean="0">
                <a:solidFill>
                  <a:schemeClr val="accent2">
                    <a:lumMod val="75000"/>
                  </a:schemeClr>
                </a:solidFill>
              </a:rPr>
              <a:t>na: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600" b="1" dirty="0">
                <a:solidFill>
                  <a:schemeClr val="accent2">
                    <a:lumMod val="75000"/>
                  </a:schemeClr>
                </a:solidFill>
              </a:rPr>
              <a:t>Programie  WSiP  </a:t>
            </a:r>
            <a:r>
              <a:rPr lang="pl-PL" sz="2600" b="1" dirty="0" smtClean="0">
                <a:solidFill>
                  <a:schemeClr val="accent2">
                    <a:lumMod val="75000"/>
                  </a:schemeClr>
                </a:solidFill>
              </a:rPr>
              <a:t>pt.: „Kocham przedszkole”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600" b="1" dirty="0">
                <a:solidFill>
                  <a:schemeClr val="accent2">
                    <a:lumMod val="75000"/>
                  </a:schemeClr>
                </a:solidFill>
              </a:rPr>
              <a:t>Rocznik </a:t>
            </a:r>
            <a:r>
              <a:rPr lang="pl-PL" sz="2600" b="1" dirty="0" smtClean="0">
                <a:solidFill>
                  <a:schemeClr val="accent2">
                    <a:lumMod val="75000"/>
                  </a:schemeClr>
                </a:solidFill>
              </a:rPr>
              <a:t>2015</a:t>
            </a:r>
            <a:endParaRPr lang="pl-PL" sz="26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6" name="Prostokąt 5"/>
          <p:cNvSpPr/>
          <p:nvPr/>
        </p:nvSpPr>
        <p:spPr>
          <a:xfrm>
            <a:off x="3358568" y="1659536"/>
            <a:ext cx="6008855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b="1" dirty="0">
                <a:solidFill>
                  <a:schemeClr val="accent1">
                    <a:lumMod val="75000"/>
                  </a:schemeClr>
                </a:solidFill>
              </a:rPr>
              <a:t>mgr Beata </a:t>
            </a:r>
            <a:r>
              <a:rPr lang="pl-PL" sz="2800" b="1" dirty="0" smtClean="0">
                <a:solidFill>
                  <a:schemeClr val="accent1">
                    <a:lumMod val="75000"/>
                  </a:schemeClr>
                </a:solidFill>
              </a:rPr>
              <a:t>Czesnowska</a:t>
            </a:r>
          </a:p>
          <a:p>
            <a:r>
              <a:rPr lang="pl-PL" sz="2800" b="1" dirty="0" smtClean="0">
                <a:solidFill>
                  <a:schemeClr val="accent1">
                    <a:lumMod val="75000"/>
                  </a:schemeClr>
                </a:solidFill>
              </a:rPr>
              <a:t>mgr Justyna Karczmarczyk</a:t>
            </a:r>
            <a:endParaRPr lang="pl-PL" sz="28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pl-PL" sz="2800" b="1" dirty="0">
                <a:solidFill>
                  <a:schemeClr val="accent1">
                    <a:lumMod val="75000"/>
                  </a:schemeClr>
                </a:solidFill>
              </a:rPr>
              <a:t>Pomoc nauczyciela Marianna </a:t>
            </a:r>
            <a:r>
              <a:rPr lang="pl-PL" sz="2800" b="1" dirty="0" smtClean="0">
                <a:solidFill>
                  <a:schemeClr val="accent1">
                    <a:lumMod val="75000"/>
                  </a:schemeClr>
                </a:solidFill>
              </a:rPr>
              <a:t>Bilińska</a:t>
            </a:r>
          </a:p>
          <a:p>
            <a:r>
              <a:rPr lang="pl-PL" sz="2800" b="1" dirty="0">
                <a:solidFill>
                  <a:schemeClr val="accent1">
                    <a:lumMod val="75000"/>
                  </a:schemeClr>
                </a:solidFill>
              </a:rPr>
              <a:t>Asystent Edyta Brodowska</a:t>
            </a:r>
          </a:p>
          <a:p>
            <a:endParaRPr lang="pl-PL" dirty="0"/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420365"/>
            <a:ext cx="2796018" cy="2304256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44208" y="4302017"/>
            <a:ext cx="3499279" cy="247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20253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3779912" y="1579522"/>
            <a:ext cx="5256584" cy="1883332"/>
          </a:xfrm>
        </p:spPr>
        <p:txBody>
          <a:bodyPr>
            <a:normAutofit/>
          </a:bodyPr>
          <a:lstStyle/>
          <a:p>
            <a:r>
              <a:rPr lang="pl-PL" b="1" dirty="0">
                <a:solidFill>
                  <a:srgbClr val="002060"/>
                </a:solidFill>
              </a:rPr>
              <a:t>m</a:t>
            </a:r>
            <a:r>
              <a:rPr lang="pl-PL" b="1" dirty="0" smtClean="0">
                <a:solidFill>
                  <a:srgbClr val="002060"/>
                </a:solidFill>
              </a:rPr>
              <a:t>gr Barbara Niewiadomska </a:t>
            </a:r>
          </a:p>
          <a:p>
            <a:r>
              <a:rPr lang="pl-PL" b="1" dirty="0" smtClean="0">
                <a:solidFill>
                  <a:srgbClr val="002060"/>
                </a:solidFill>
              </a:rPr>
              <a:t>mgr Edyta Tarnowska</a:t>
            </a:r>
          </a:p>
          <a:p>
            <a:r>
              <a:rPr lang="pl-PL" b="1" dirty="0" smtClean="0">
                <a:solidFill>
                  <a:srgbClr val="002060"/>
                </a:solidFill>
              </a:rPr>
              <a:t>Asystent Danuta Poręba</a:t>
            </a:r>
            <a:endParaRPr lang="pl-PL" b="1" dirty="0">
              <a:solidFill>
                <a:srgbClr val="002060"/>
              </a:solidFill>
            </a:endParaRPr>
          </a:p>
        </p:txBody>
      </p:sp>
      <p:sp>
        <p:nvSpPr>
          <p:cNvPr id="11" name="Symbol zastępczy zawartości 2"/>
          <p:cNvSpPr>
            <a:spLocks noGrp="1"/>
          </p:cNvSpPr>
          <p:nvPr>
            <p:ph sz="half" idx="1"/>
          </p:nvPr>
        </p:nvSpPr>
        <p:spPr>
          <a:xfrm>
            <a:off x="1835696" y="3645024"/>
            <a:ext cx="6840760" cy="1800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600" b="1" dirty="0" smtClean="0">
                <a:solidFill>
                  <a:srgbClr val="002060"/>
                </a:solidFill>
              </a:rPr>
              <a:t>Planują pracę dydaktyczną na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2600" b="1" dirty="0" smtClean="0">
                <a:solidFill>
                  <a:srgbClr val="002060"/>
                </a:solidFill>
              </a:rPr>
              <a:t>Programie  MAC  pt. : „Nasze przedszkole”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2600" b="1" dirty="0" smtClean="0">
                <a:solidFill>
                  <a:srgbClr val="002060"/>
                </a:solidFill>
              </a:rPr>
              <a:t>Rocznik 2014</a:t>
            </a:r>
          </a:p>
          <a:p>
            <a:pPr marL="0" indent="0">
              <a:buNone/>
            </a:pPr>
            <a:endParaRPr lang="pl-PL" b="1" dirty="0">
              <a:solidFill>
                <a:srgbClr val="00206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33216" y="188640"/>
            <a:ext cx="7437437" cy="1578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24005" y="4293096"/>
            <a:ext cx="2365226" cy="2160240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332656"/>
            <a:ext cx="3039091" cy="2132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95561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Symbol zastępczy zawartości 2"/>
          <p:cNvSpPr txBox="1">
            <a:spLocks/>
          </p:cNvSpPr>
          <p:nvPr/>
        </p:nvSpPr>
        <p:spPr>
          <a:xfrm>
            <a:off x="3070138" y="1340768"/>
            <a:ext cx="6408712" cy="187104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800" b="1" dirty="0" smtClean="0">
                <a:solidFill>
                  <a:srgbClr val="002060"/>
                </a:solidFill>
              </a:rPr>
              <a:t>mgr Anna Żbikowska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800" b="1" dirty="0" smtClean="0">
                <a:solidFill>
                  <a:srgbClr val="002060"/>
                </a:solidFill>
              </a:rPr>
              <a:t>mgr Emilia Gajewska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800" b="1" dirty="0" smtClean="0">
                <a:solidFill>
                  <a:srgbClr val="002060"/>
                </a:solidFill>
              </a:rPr>
              <a:t>Asystent  Krystyna Podstawka</a:t>
            </a:r>
            <a:endParaRPr lang="pl-PL" sz="2800" b="1" dirty="0">
              <a:solidFill>
                <a:srgbClr val="002060"/>
              </a:solidFill>
            </a:endParaRPr>
          </a:p>
        </p:txBody>
      </p:sp>
      <p:sp>
        <p:nvSpPr>
          <p:cNvPr id="15" name="Symbol zastępczy zawartości 2"/>
          <p:cNvSpPr txBox="1">
            <a:spLocks/>
          </p:cNvSpPr>
          <p:nvPr/>
        </p:nvSpPr>
        <p:spPr>
          <a:xfrm>
            <a:off x="1043609" y="3717032"/>
            <a:ext cx="6912768" cy="230425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 sz="2800" b="1" dirty="0" smtClean="0">
              <a:solidFill>
                <a:srgbClr val="002060"/>
              </a:solidFill>
            </a:endParaRPr>
          </a:p>
          <a:p>
            <a:endParaRPr lang="pl-PL" sz="2800" b="1" dirty="0">
              <a:solidFill>
                <a:srgbClr val="002060"/>
              </a:solidFill>
            </a:endParaRPr>
          </a:p>
          <a:p>
            <a:endParaRPr lang="pl-PL" sz="2800" b="1" dirty="0" smtClean="0">
              <a:solidFill>
                <a:srgbClr val="002060"/>
              </a:solidFill>
            </a:endParaRPr>
          </a:p>
          <a:p>
            <a:r>
              <a:rPr lang="pl-PL" sz="2800" b="1" dirty="0" smtClean="0">
                <a:solidFill>
                  <a:srgbClr val="002060"/>
                </a:solidFill>
              </a:rPr>
              <a:t>Planują pracę dydaktyczną na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2800" b="1" dirty="0" smtClean="0">
                <a:solidFill>
                  <a:srgbClr val="002060"/>
                </a:solidFill>
              </a:rPr>
              <a:t> </a:t>
            </a:r>
            <a:r>
              <a:rPr lang="pl-PL" sz="2800" b="1" dirty="0">
                <a:solidFill>
                  <a:srgbClr val="002060"/>
                </a:solidFill>
              </a:rPr>
              <a:t>Programie  WSiP  pt. : </a:t>
            </a:r>
            <a:r>
              <a:rPr lang="pl-PL" sz="2800" b="1" dirty="0" smtClean="0">
                <a:solidFill>
                  <a:srgbClr val="002060"/>
                </a:solidFill>
              </a:rPr>
              <a:t>„Od przedszkola do pierwszaka” </a:t>
            </a:r>
            <a:endParaRPr lang="pl-PL" sz="2800" b="1" dirty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pl-PL" sz="2800" b="1" dirty="0" smtClean="0">
                <a:solidFill>
                  <a:srgbClr val="002060"/>
                </a:solidFill>
              </a:rPr>
              <a:t>Rocznik 2013/2014</a:t>
            </a:r>
            <a:endParaRPr lang="pl-PL" sz="2800" b="1" dirty="0">
              <a:solidFill>
                <a:srgbClr val="002060"/>
              </a:solidFill>
            </a:endParaRPr>
          </a:p>
          <a:p>
            <a:endParaRPr lang="pl-PL" sz="2800" b="1" dirty="0">
              <a:solidFill>
                <a:srgbClr val="002060"/>
              </a:solidFill>
            </a:endParaRPr>
          </a:p>
          <a:p>
            <a:endParaRPr lang="pl-PL" sz="2800" b="1" dirty="0" smtClean="0">
              <a:solidFill>
                <a:srgbClr val="002060"/>
              </a:solidFill>
            </a:endParaRPr>
          </a:p>
          <a:p>
            <a:endParaRPr lang="pl-PL" b="1" dirty="0">
              <a:solidFill>
                <a:srgbClr val="00206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60648"/>
            <a:ext cx="7437437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37" y="332656"/>
            <a:ext cx="3048000" cy="2495550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47509" y="4437112"/>
            <a:ext cx="2617735" cy="2094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1459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ymbol zastępczy zawartości 2"/>
          <p:cNvSpPr txBox="1">
            <a:spLocks/>
          </p:cNvSpPr>
          <p:nvPr/>
        </p:nvSpPr>
        <p:spPr>
          <a:xfrm>
            <a:off x="251520" y="4005064"/>
            <a:ext cx="8476782" cy="158417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800" b="1" dirty="0" smtClean="0">
                <a:solidFill>
                  <a:srgbClr val="002060"/>
                </a:solidFill>
              </a:rPr>
              <a:t>Planują  pracę dydaktyczną  na: </a:t>
            </a:r>
          </a:p>
          <a:p>
            <a:pPr marL="457200" indent="-457200"/>
            <a:r>
              <a:rPr lang="pl-PL" sz="2800" b="1" dirty="0" smtClean="0">
                <a:solidFill>
                  <a:srgbClr val="002060"/>
                </a:solidFill>
              </a:rPr>
              <a:t>Programie  WSiP  pt. : „ Od przedszkola do pierwszaka”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800" b="1" dirty="0" smtClean="0">
                <a:solidFill>
                  <a:srgbClr val="002060"/>
                </a:solidFill>
              </a:rPr>
              <a:t>Rocznik 2013</a:t>
            </a:r>
            <a:endParaRPr lang="pl-PL" b="1" dirty="0" smtClean="0">
              <a:solidFill>
                <a:srgbClr val="002060"/>
              </a:solidFill>
            </a:endParaRPr>
          </a:p>
          <a:p>
            <a:endParaRPr lang="pl-PL" b="1" dirty="0">
              <a:solidFill>
                <a:srgbClr val="002060"/>
              </a:solidFill>
            </a:endParaRPr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2493665" y="1340768"/>
            <a:ext cx="6012160" cy="18558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3200" b="1" dirty="0" smtClean="0">
                <a:solidFill>
                  <a:srgbClr val="002060"/>
                </a:solidFill>
              </a:rPr>
              <a:t>mgr Joanna Stokwiszewska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3200" b="1" dirty="0" smtClean="0">
                <a:solidFill>
                  <a:srgbClr val="002060"/>
                </a:solidFill>
              </a:rPr>
              <a:t>mgr Magdalena Jaśkiewicz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3200" b="1" dirty="0" smtClean="0">
                <a:solidFill>
                  <a:srgbClr val="002060"/>
                </a:solidFill>
              </a:rPr>
              <a:t>Asystent  Anna Kucharska</a:t>
            </a:r>
            <a:endParaRPr lang="pl-PL" sz="3200" b="1" dirty="0">
              <a:solidFill>
                <a:srgbClr val="00206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506" y="146633"/>
            <a:ext cx="2603500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42781" y="376684"/>
            <a:ext cx="5578475" cy="1540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67650" y="4725144"/>
            <a:ext cx="127635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62919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2423097" y="1268760"/>
            <a:ext cx="5400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400" b="1" dirty="0" smtClean="0">
                <a:solidFill>
                  <a:schemeClr val="accent6">
                    <a:lumMod val="75000"/>
                  </a:schemeClr>
                </a:solidFill>
              </a:rPr>
              <a:t>Grupa „0”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3200" b="1" dirty="0" smtClean="0">
                <a:solidFill>
                  <a:schemeClr val="tx2">
                    <a:lumMod val="75000"/>
                  </a:schemeClr>
                </a:solidFill>
              </a:rPr>
              <a:t>mgr Agata Gielo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3200" b="1" dirty="0" smtClean="0">
                <a:solidFill>
                  <a:schemeClr val="tx2">
                    <a:lumMod val="75000"/>
                  </a:schemeClr>
                </a:solidFill>
              </a:rPr>
              <a:t>mgr Ann Fronc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3200" b="1" dirty="0" smtClean="0">
                <a:solidFill>
                  <a:schemeClr val="tx2">
                    <a:lumMod val="75000"/>
                  </a:schemeClr>
                </a:solidFill>
              </a:rPr>
              <a:t>Asystent Henryka Soćko </a:t>
            </a:r>
            <a:endParaRPr lang="pl-PL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323528" y="4149080"/>
            <a:ext cx="88204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pl-PL" sz="2800" b="1" dirty="0" smtClean="0">
                <a:solidFill>
                  <a:schemeClr val="tx2">
                    <a:lumMod val="75000"/>
                  </a:schemeClr>
                </a:solidFill>
              </a:rPr>
              <a:t>Planują pracę dydaktyczną na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800" b="1" dirty="0" smtClean="0">
                <a:solidFill>
                  <a:schemeClr val="tx2">
                    <a:lumMod val="75000"/>
                  </a:schemeClr>
                </a:solidFill>
              </a:rPr>
              <a:t>Programie WSiP pt.: ”Od przedszkolaka do pierwszaka”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800" b="1" dirty="0" smtClean="0">
                <a:solidFill>
                  <a:schemeClr val="tx2">
                    <a:lumMod val="75000"/>
                  </a:schemeClr>
                </a:solidFill>
              </a:rPr>
              <a:t>Rocznik 2012</a:t>
            </a:r>
            <a:endParaRPr lang="pl-PL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84034" y="116633"/>
            <a:ext cx="6005513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67569"/>
            <a:ext cx="2951733" cy="2232248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18690" y="3182457"/>
            <a:ext cx="3671900" cy="36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63525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rostokąt 3"/>
          <p:cNvSpPr/>
          <p:nvPr/>
        </p:nvSpPr>
        <p:spPr>
          <a:xfrm>
            <a:off x="1259632" y="260648"/>
            <a:ext cx="5757089" cy="32316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5400" b="1" dirty="0" smtClean="0">
                <a:solidFill>
                  <a:srgbClr val="FF0000"/>
                </a:solidFill>
              </a:rPr>
              <a:t>GRUPA   SÓWKI </a:t>
            </a:r>
          </a:p>
          <a:p>
            <a:pPr algn="ctr"/>
            <a:r>
              <a:rPr lang="pl-PL" sz="5400" b="1" dirty="0">
                <a:solidFill>
                  <a:schemeClr val="accent6">
                    <a:lumMod val="75000"/>
                  </a:schemeClr>
                </a:solidFill>
              </a:rPr>
              <a:t>Grupa „0</a:t>
            </a:r>
            <a:r>
              <a:rPr lang="pl-PL" sz="5400" b="1" dirty="0" smtClean="0">
                <a:solidFill>
                  <a:schemeClr val="accent6">
                    <a:lumMod val="75000"/>
                  </a:schemeClr>
                </a:solidFill>
              </a:rPr>
              <a:t>”</a:t>
            </a:r>
          </a:p>
          <a:p>
            <a:r>
              <a:rPr lang="pl-PL" sz="3200" b="1" dirty="0" smtClean="0">
                <a:solidFill>
                  <a:srgbClr val="FF0000"/>
                </a:solidFill>
              </a:rPr>
              <a:t>mgr Joanna Miller</a:t>
            </a:r>
          </a:p>
          <a:p>
            <a:r>
              <a:rPr lang="pl-PL" sz="3200" b="1" dirty="0" smtClean="0">
                <a:solidFill>
                  <a:srgbClr val="FF0000"/>
                </a:solidFill>
              </a:rPr>
              <a:t>mgr Magdalena Pawlik – Rybicka</a:t>
            </a:r>
          </a:p>
          <a:p>
            <a:r>
              <a:rPr lang="pl-PL" sz="3200" b="1" dirty="0" smtClean="0">
                <a:solidFill>
                  <a:srgbClr val="FF0000"/>
                </a:solidFill>
              </a:rPr>
              <a:t>Asystent Ewa Osak 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539552" y="3861048"/>
            <a:ext cx="88569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pl-PL" sz="2800" b="1" dirty="0" smtClean="0">
                <a:solidFill>
                  <a:schemeClr val="tx2">
                    <a:lumMod val="75000"/>
                  </a:schemeClr>
                </a:solidFill>
              </a:rPr>
              <a:t>Planują prace dydaktyczną na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800" b="1" dirty="0" smtClean="0">
                <a:solidFill>
                  <a:schemeClr val="tx2">
                    <a:lumMod val="75000"/>
                  </a:schemeClr>
                </a:solidFill>
              </a:rPr>
              <a:t>Programie  WSiP pt. „Od przedszkolaka do pierwszaka”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800" b="1" dirty="0" smtClean="0">
                <a:solidFill>
                  <a:schemeClr val="tx2">
                    <a:lumMod val="75000"/>
                  </a:schemeClr>
                </a:solidFill>
              </a:rPr>
              <a:t>Rocznik 2012</a:t>
            </a:r>
            <a:endParaRPr lang="pl-PL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08103" y="35590"/>
            <a:ext cx="3962069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89451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1090</TotalTime>
  <Words>770</Words>
  <Application>Microsoft Office PowerPoint</Application>
  <PresentationFormat>Pokaz na ekranie (4:3)</PresentationFormat>
  <Paragraphs>189</Paragraphs>
  <Slides>20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1" baseType="lpstr">
      <vt:lpstr>Motyw pakietu Office</vt:lpstr>
      <vt:lpstr>Witamy! W Przedszkolu nr 243 </vt:lpstr>
      <vt:lpstr>Slajd 2</vt:lpstr>
      <vt:lpstr> Dyrektor Przedszkola -     mgr Irmina Jachimowicz  Wicedyrektor -     mgr Sylwia Siębor </vt:lpstr>
      <vt:lpstr>Slajd 4</vt:lpstr>
      <vt:lpstr>Slajd 5</vt:lpstr>
      <vt:lpstr>Slajd 6</vt:lpstr>
      <vt:lpstr>Slajd 7</vt:lpstr>
      <vt:lpstr>Slajd 8</vt:lpstr>
      <vt:lpstr>Slajd 9</vt:lpstr>
      <vt:lpstr>ROZKŁAD DNIA  W PRZEDSZKOLU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Sprawy  organizacyjne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Witamy po wakacjach !</dc:title>
  <dc:creator>IRMINA</dc:creator>
  <cp:lastModifiedBy>Sylwia</cp:lastModifiedBy>
  <cp:revision>105</cp:revision>
  <dcterms:created xsi:type="dcterms:W3CDTF">2015-08-31T15:47:51Z</dcterms:created>
  <dcterms:modified xsi:type="dcterms:W3CDTF">2018-09-13T11:20:18Z</dcterms:modified>
</cp:coreProperties>
</file>