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5" r:id="rId28"/>
    <p:sldId id="287" r:id="rId29"/>
    <p:sldId id="288" r:id="rId30"/>
    <p:sldId id="289" r:id="rId31"/>
    <p:sldId id="291" r:id="rId32"/>
    <p:sldId id="293" r:id="rId33"/>
    <p:sldId id="295" r:id="rId34"/>
    <p:sldId id="294" r:id="rId35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58" autoAdjust="0"/>
    <p:restoredTop sz="94660"/>
  </p:normalViewPr>
  <p:slideViewPr>
    <p:cSldViewPr>
      <p:cViewPr>
        <p:scale>
          <a:sx n="86" d="100"/>
          <a:sy n="86" d="100"/>
        </p:scale>
        <p:origin x="-1411" y="-1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FFA81A-1AEC-41F0-8A06-D64EE8007C04}" type="doc">
      <dgm:prSet loTypeId="urn:microsoft.com/office/officeart/2005/8/layout/gear1" loCatId="cycle" qsTypeId="urn:microsoft.com/office/officeart/2005/8/quickstyle/simple1" qsCatId="simple" csTypeId="urn:microsoft.com/office/officeart/2005/8/colors/accent1_2" csCatId="accent1" phldr="1"/>
      <dgm:spPr/>
    </dgm:pt>
    <dgm:pt modelId="{3344950B-796A-4B62-85F3-6A591582E3F0}">
      <dgm:prSet phldrT="[Tekst]"/>
      <dgm:spPr/>
      <dgm:t>
        <a:bodyPr/>
        <a:lstStyle/>
        <a:p>
          <a:r>
            <a:rPr lang="pl-PL" dirty="0"/>
            <a:t>Myślenie</a:t>
          </a:r>
        </a:p>
      </dgm:t>
    </dgm:pt>
    <dgm:pt modelId="{8ED149A7-49C2-4003-92CD-62282C6B6A2D}" type="parTrans" cxnId="{E06CC2D9-2B3B-4DBF-ADAD-D680FDC22A6E}">
      <dgm:prSet/>
      <dgm:spPr/>
      <dgm:t>
        <a:bodyPr/>
        <a:lstStyle/>
        <a:p>
          <a:endParaRPr lang="pl-PL"/>
        </a:p>
      </dgm:t>
    </dgm:pt>
    <dgm:pt modelId="{724BA2D2-4CD1-4BFF-BE62-5082EBD04219}" type="sibTrans" cxnId="{E06CC2D9-2B3B-4DBF-ADAD-D680FDC22A6E}">
      <dgm:prSet/>
      <dgm:spPr/>
      <dgm:t>
        <a:bodyPr/>
        <a:lstStyle/>
        <a:p>
          <a:endParaRPr lang="pl-PL"/>
        </a:p>
      </dgm:t>
    </dgm:pt>
    <dgm:pt modelId="{BD56CDDD-36E3-4C75-8B7B-F1EC02902A27}">
      <dgm:prSet phldrT="[Tekst]" phldr="1"/>
      <dgm:spPr/>
      <dgm:t>
        <a:bodyPr/>
        <a:lstStyle/>
        <a:p>
          <a:endParaRPr lang="pl-PL"/>
        </a:p>
      </dgm:t>
    </dgm:pt>
    <dgm:pt modelId="{D73BEE43-B2B2-4DB7-8E6F-BF392B4C6400}" type="parTrans" cxnId="{19C7A0A3-E087-40D1-BCEB-4CD7C5323456}">
      <dgm:prSet/>
      <dgm:spPr/>
      <dgm:t>
        <a:bodyPr/>
        <a:lstStyle/>
        <a:p>
          <a:endParaRPr lang="pl-PL"/>
        </a:p>
      </dgm:t>
    </dgm:pt>
    <dgm:pt modelId="{D3120AB3-EF85-4738-B5B9-D1E117D03D00}" type="sibTrans" cxnId="{19C7A0A3-E087-40D1-BCEB-4CD7C5323456}">
      <dgm:prSet/>
      <dgm:spPr/>
      <dgm:t>
        <a:bodyPr/>
        <a:lstStyle/>
        <a:p>
          <a:endParaRPr lang="pl-PL"/>
        </a:p>
      </dgm:t>
    </dgm:pt>
    <dgm:pt modelId="{B5460147-8DA4-4438-8CF5-D2CD507C3073}">
      <dgm:prSet phldrT="[Tekst]" phldr="1"/>
      <dgm:spPr/>
      <dgm:t>
        <a:bodyPr/>
        <a:lstStyle/>
        <a:p>
          <a:endParaRPr lang="pl-PL"/>
        </a:p>
      </dgm:t>
    </dgm:pt>
    <dgm:pt modelId="{94C6EB90-037B-4F58-9165-052B17F8CF13}" type="parTrans" cxnId="{CEE17E39-DC74-4AEB-A8BD-7F48388C0910}">
      <dgm:prSet/>
      <dgm:spPr/>
      <dgm:t>
        <a:bodyPr/>
        <a:lstStyle/>
        <a:p>
          <a:endParaRPr lang="pl-PL"/>
        </a:p>
      </dgm:t>
    </dgm:pt>
    <dgm:pt modelId="{017E8DE9-5188-4C03-8533-058CCAA7DC71}" type="sibTrans" cxnId="{CEE17E39-DC74-4AEB-A8BD-7F48388C0910}">
      <dgm:prSet/>
      <dgm:spPr/>
      <dgm:t>
        <a:bodyPr/>
        <a:lstStyle/>
        <a:p>
          <a:endParaRPr lang="pl-PL"/>
        </a:p>
      </dgm:t>
    </dgm:pt>
    <dgm:pt modelId="{7A78D72F-3572-4A9B-A75C-E41948D2EFE3}">
      <dgm:prSet phldrT="[Tekst]"/>
      <dgm:spPr/>
      <dgm:t>
        <a:bodyPr/>
        <a:lstStyle/>
        <a:p>
          <a:r>
            <a:rPr lang="pl-PL" dirty="0"/>
            <a:t>Pamięć </a:t>
          </a:r>
        </a:p>
      </dgm:t>
    </dgm:pt>
    <dgm:pt modelId="{BABF8219-9B39-4EDE-A629-6AD34DE10670}" type="parTrans" cxnId="{A33B8D34-7F73-402F-AB7B-41C8812E68B5}">
      <dgm:prSet/>
      <dgm:spPr/>
      <dgm:t>
        <a:bodyPr/>
        <a:lstStyle/>
        <a:p>
          <a:endParaRPr lang="pl-PL"/>
        </a:p>
      </dgm:t>
    </dgm:pt>
    <dgm:pt modelId="{7A1B97D2-8B25-436D-9A61-240D8BADD0FD}" type="sibTrans" cxnId="{A33B8D34-7F73-402F-AB7B-41C8812E68B5}">
      <dgm:prSet/>
      <dgm:spPr/>
      <dgm:t>
        <a:bodyPr/>
        <a:lstStyle/>
        <a:p>
          <a:endParaRPr lang="pl-PL"/>
        </a:p>
      </dgm:t>
    </dgm:pt>
    <dgm:pt modelId="{FBD8B41D-97BD-4C03-ACC4-04004403968A}">
      <dgm:prSet phldrT="[Tekst]"/>
      <dgm:spPr/>
      <dgm:t>
        <a:bodyPr/>
        <a:lstStyle/>
        <a:p>
          <a:r>
            <a:rPr lang="pl-PL" dirty="0"/>
            <a:t>Uwaga</a:t>
          </a:r>
        </a:p>
      </dgm:t>
    </dgm:pt>
    <dgm:pt modelId="{D6B6688B-D4C0-4C88-A168-67C4B8EB0505}" type="parTrans" cxnId="{550C604E-5EE3-469F-AFFA-431087BAD89B}">
      <dgm:prSet/>
      <dgm:spPr/>
      <dgm:t>
        <a:bodyPr/>
        <a:lstStyle/>
        <a:p>
          <a:endParaRPr lang="pl-PL"/>
        </a:p>
      </dgm:t>
    </dgm:pt>
    <dgm:pt modelId="{EEEA816C-DB8B-4455-B86A-397675CF4C4C}" type="sibTrans" cxnId="{550C604E-5EE3-469F-AFFA-431087BAD89B}">
      <dgm:prSet/>
      <dgm:spPr/>
      <dgm:t>
        <a:bodyPr/>
        <a:lstStyle/>
        <a:p>
          <a:endParaRPr lang="pl-PL"/>
        </a:p>
      </dgm:t>
    </dgm:pt>
    <dgm:pt modelId="{B4E1A3E9-6AC1-4A69-A446-DF7E032C7D25}" type="pres">
      <dgm:prSet presAssocID="{79FFA81A-1AEC-41F0-8A06-D64EE8007C04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8C3D8D30-5077-47D3-9062-6BAD0A756C4E}" type="pres">
      <dgm:prSet presAssocID="{3344950B-796A-4B62-85F3-6A591582E3F0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ED3A2C5-F0FE-46AB-80DA-F292329C98FB}" type="pres">
      <dgm:prSet presAssocID="{3344950B-796A-4B62-85F3-6A591582E3F0}" presName="gear1srcNode" presStyleLbl="node1" presStyleIdx="0" presStyleCnt="3"/>
      <dgm:spPr/>
      <dgm:t>
        <a:bodyPr/>
        <a:lstStyle/>
        <a:p>
          <a:endParaRPr lang="pl-PL"/>
        </a:p>
      </dgm:t>
    </dgm:pt>
    <dgm:pt modelId="{C556228B-1A52-431B-B701-2EC6994DCECA}" type="pres">
      <dgm:prSet presAssocID="{3344950B-796A-4B62-85F3-6A591582E3F0}" presName="gear1dstNode" presStyleLbl="node1" presStyleIdx="0" presStyleCnt="3"/>
      <dgm:spPr/>
      <dgm:t>
        <a:bodyPr/>
        <a:lstStyle/>
        <a:p>
          <a:endParaRPr lang="pl-PL"/>
        </a:p>
      </dgm:t>
    </dgm:pt>
    <dgm:pt modelId="{FEE61676-C889-4974-B746-38859557D244}" type="pres">
      <dgm:prSet presAssocID="{7A78D72F-3572-4A9B-A75C-E41948D2EFE3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FDBC6E5-4E63-4A12-8BA4-ABA4D43C83CD}" type="pres">
      <dgm:prSet presAssocID="{7A78D72F-3572-4A9B-A75C-E41948D2EFE3}" presName="gear2srcNode" presStyleLbl="node1" presStyleIdx="1" presStyleCnt="3"/>
      <dgm:spPr/>
      <dgm:t>
        <a:bodyPr/>
        <a:lstStyle/>
        <a:p>
          <a:endParaRPr lang="pl-PL"/>
        </a:p>
      </dgm:t>
    </dgm:pt>
    <dgm:pt modelId="{ED1ED126-A5E4-43C8-811D-D43C4FBB52C3}" type="pres">
      <dgm:prSet presAssocID="{7A78D72F-3572-4A9B-A75C-E41948D2EFE3}" presName="gear2dstNode" presStyleLbl="node1" presStyleIdx="1" presStyleCnt="3"/>
      <dgm:spPr/>
      <dgm:t>
        <a:bodyPr/>
        <a:lstStyle/>
        <a:p>
          <a:endParaRPr lang="pl-PL"/>
        </a:p>
      </dgm:t>
    </dgm:pt>
    <dgm:pt modelId="{D591027A-ABFB-4A85-ADF1-F1009AA1AFA1}" type="pres">
      <dgm:prSet presAssocID="{FBD8B41D-97BD-4C03-ACC4-04004403968A}" presName="gear3" presStyleLbl="node1" presStyleIdx="2" presStyleCnt="3"/>
      <dgm:spPr/>
      <dgm:t>
        <a:bodyPr/>
        <a:lstStyle/>
        <a:p>
          <a:endParaRPr lang="pl-PL"/>
        </a:p>
      </dgm:t>
    </dgm:pt>
    <dgm:pt modelId="{5A727B2E-8CAD-4C5A-92D7-17060573E38C}" type="pres">
      <dgm:prSet presAssocID="{FBD8B41D-97BD-4C03-ACC4-04004403968A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F92EE00-F632-46F3-A745-58E86AF43000}" type="pres">
      <dgm:prSet presAssocID="{FBD8B41D-97BD-4C03-ACC4-04004403968A}" presName="gear3srcNode" presStyleLbl="node1" presStyleIdx="2" presStyleCnt="3"/>
      <dgm:spPr/>
      <dgm:t>
        <a:bodyPr/>
        <a:lstStyle/>
        <a:p>
          <a:endParaRPr lang="pl-PL"/>
        </a:p>
      </dgm:t>
    </dgm:pt>
    <dgm:pt modelId="{0227A283-1015-4E1E-837A-90CCB95198AD}" type="pres">
      <dgm:prSet presAssocID="{FBD8B41D-97BD-4C03-ACC4-04004403968A}" presName="gear3dstNode" presStyleLbl="node1" presStyleIdx="2" presStyleCnt="3"/>
      <dgm:spPr/>
      <dgm:t>
        <a:bodyPr/>
        <a:lstStyle/>
        <a:p>
          <a:endParaRPr lang="pl-PL"/>
        </a:p>
      </dgm:t>
    </dgm:pt>
    <dgm:pt modelId="{30F24380-C8BD-4E33-A55A-253874449F3E}" type="pres">
      <dgm:prSet presAssocID="{724BA2D2-4CD1-4BFF-BE62-5082EBD04219}" presName="connector1" presStyleLbl="sibTrans2D1" presStyleIdx="0" presStyleCnt="3"/>
      <dgm:spPr/>
      <dgm:t>
        <a:bodyPr/>
        <a:lstStyle/>
        <a:p>
          <a:endParaRPr lang="pl-PL"/>
        </a:p>
      </dgm:t>
    </dgm:pt>
    <dgm:pt modelId="{DDDBA9A8-0B1D-4F8B-85E9-76A10432AF6E}" type="pres">
      <dgm:prSet presAssocID="{7A1B97D2-8B25-436D-9A61-240D8BADD0FD}" presName="connector2" presStyleLbl="sibTrans2D1" presStyleIdx="1" presStyleCnt="3"/>
      <dgm:spPr/>
      <dgm:t>
        <a:bodyPr/>
        <a:lstStyle/>
        <a:p>
          <a:endParaRPr lang="pl-PL"/>
        </a:p>
      </dgm:t>
    </dgm:pt>
    <dgm:pt modelId="{5B5E04AA-A00F-418F-B25B-57B46C3AB901}" type="pres">
      <dgm:prSet presAssocID="{EEEA816C-DB8B-4455-B86A-397675CF4C4C}" presName="connector3" presStyleLbl="sibTrans2D1" presStyleIdx="2" presStyleCnt="3"/>
      <dgm:spPr/>
      <dgm:t>
        <a:bodyPr/>
        <a:lstStyle/>
        <a:p>
          <a:endParaRPr lang="pl-PL"/>
        </a:p>
      </dgm:t>
    </dgm:pt>
  </dgm:ptLst>
  <dgm:cxnLst>
    <dgm:cxn modelId="{19C7A0A3-E087-40D1-BCEB-4CD7C5323456}" srcId="{79FFA81A-1AEC-41F0-8A06-D64EE8007C04}" destId="{BD56CDDD-36E3-4C75-8B7B-F1EC02902A27}" srcOrd="3" destOrd="0" parTransId="{D73BEE43-B2B2-4DB7-8E6F-BF392B4C6400}" sibTransId="{D3120AB3-EF85-4738-B5B9-D1E117D03D00}"/>
    <dgm:cxn modelId="{2BEAC13F-440E-48E6-BF03-92AF9DEF945B}" type="presOf" srcId="{79FFA81A-1AEC-41F0-8A06-D64EE8007C04}" destId="{B4E1A3E9-6AC1-4A69-A446-DF7E032C7D25}" srcOrd="0" destOrd="0" presId="urn:microsoft.com/office/officeart/2005/8/layout/gear1"/>
    <dgm:cxn modelId="{A33B8D34-7F73-402F-AB7B-41C8812E68B5}" srcId="{79FFA81A-1AEC-41F0-8A06-D64EE8007C04}" destId="{7A78D72F-3572-4A9B-A75C-E41948D2EFE3}" srcOrd="1" destOrd="0" parTransId="{BABF8219-9B39-4EDE-A629-6AD34DE10670}" sibTransId="{7A1B97D2-8B25-436D-9A61-240D8BADD0FD}"/>
    <dgm:cxn modelId="{B2422454-0F00-44B2-96CF-7151B3433D92}" type="presOf" srcId="{FBD8B41D-97BD-4C03-ACC4-04004403968A}" destId="{5A727B2E-8CAD-4C5A-92D7-17060573E38C}" srcOrd="1" destOrd="0" presId="urn:microsoft.com/office/officeart/2005/8/layout/gear1"/>
    <dgm:cxn modelId="{AB1438D1-C5DE-4652-9E39-DC30D281DC4B}" type="presOf" srcId="{7A78D72F-3572-4A9B-A75C-E41948D2EFE3}" destId="{ED1ED126-A5E4-43C8-811D-D43C4FBB52C3}" srcOrd="2" destOrd="0" presId="urn:microsoft.com/office/officeart/2005/8/layout/gear1"/>
    <dgm:cxn modelId="{B3C05BCA-6CA8-4BBF-8264-C04DDB88C576}" type="presOf" srcId="{3344950B-796A-4B62-85F3-6A591582E3F0}" destId="{C556228B-1A52-431B-B701-2EC6994DCECA}" srcOrd="2" destOrd="0" presId="urn:microsoft.com/office/officeart/2005/8/layout/gear1"/>
    <dgm:cxn modelId="{CEE17E39-DC74-4AEB-A8BD-7F48388C0910}" srcId="{79FFA81A-1AEC-41F0-8A06-D64EE8007C04}" destId="{B5460147-8DA4-4438-8CF5-D2CD507C3073}" srcOrd="4" destOrd="0" parTransId="{94C6EB90-037B-4F58-9165-052B17F8CF13}" sibTransId="{017E8DE9-5188-4C03-8533-058CCAA7DC71}"/>
    <dgm:cxn modelId="{1D1A6C86-610A-4A96-9B42-22E27B53F1A5}" type="presOf" srcId="{3344950B-796A-4B62-85F3-6A591582E3F0}" destId="{8C3D8D30-5077-47D3-9062-6BAD0A756C4E}" srcOrd="0" destOrd="0" presId="urn:microsoft.com/office/officeart/2005/8/layout/gear1"/>
    <dgm:cxn modelId="{E06CC2D9-2B3B-4DBF-ADAD-D680FDC22A6E}" srcId="{79FFA81A-1AEC-41F0-8A06-D64EE8007C04}" destId="{3344950B-796A-4B62-85F3-6A591582E3F0}" srcOrd="0" destOrd="0" parTransId="{8ED149A7-49C2-4003-92CD-62282C6B6A2D}" sibTransId="{724BA2D2-4CD1-4BFF-BE62-5082EBD04219}"/>
    <dgm:cxn modelId="{E620F884-85A0-474B-A2D5-251DABE8A86C}" type="presOf" srcId="{FBD8B41D-97BD-4C03-ACC4-04004403968A}" destId="{D591027A-ABFB-4A85-ADF1-F1009AA1AFA1}" srcOrd="0" destOrd="0" presId="urn:microsoft.com/office/officeart/2005/8/layout/gear1"/>
    <dgm:cxn modelId="{559C3EEF-6BB6-4F07-89E1-85EA52A612BF}" type="presOf" srcId="{3344950B-796A-4B62-85F3-6A591582E3F0}" destId="{6ED3A2C5-F0FE-46AB-80DA-F292329C98FB}" srcOrd="1" destOrd="0" presId="urn:microsoft.com/office/officeart/2005/8/layout/gear1"/>
    <dgm:cxn modelId="{C23FFC4B-2FA1-4702-ABFB-513817906C6A}" type="presOf" srcId="{FBD8B41D-97BD-4C03-ACC4-04004403968A}" destId="{CF92EE00-F632-46F3-A745-58E86AF43000}" srcOrd="2" destOrd="0" presId="urn:microsoft.com/office/officeart/2005/8/layout/gear1"/>
    <dgm:cxn modelId="{397B4639-01FA-4E3B-952A-9BCBDA22B1DD}" type="presOf" srcId="{7A78D72F-3572-4A9B-A75C-E41948D2EFE3}" destId="{9FDBC6E5-4E63-4A12-8BA4-ABA4D43C83CD}" srcOrd="1" destOrd="0" presId="urn:microsoft.com/office/officeart/2005/8/layout/gear1"/>
    <dgm:cxn modelId="{A1090547-E5CF-4E31-B88B-B26FD8E0CB7C}" type="presOf" srcId="{7A78D72F-3572-4A9B-A75C-E41948D2EFE3}" destId="{FEE61676-C889-4974-B746-38859557D244}" srcOrd="0" destOrd="0" presId="urn:microsoft.com/office/officeart/2005/8/layout/gear1"/>
    <dgm:cxn modelId="{550C604E-5EE3-469F-AFFA-431087BAD89B}" srcId="{79FFA81A-1AEC-41F0-8A06-D64EE8007C04}" destId="{FBD8B41D-97BD-4C03-ACC4-04004403968A}" srcOrd="2" destOrd="0" parTransId="{D6B6688B-D4C0-4C88-A168-67C4B8EB0505}" sibTransId="{EEEA816C-DB8B-4455-B86A-397675CF4C4C}"/>
    <dgm:cxn modelId="{639C5B3F-8E77-4AB7-97D8-A660C0EB2F1F}" type="presOf" srcId="{724BA2D2-4CD1-4BFF-BE62-5082EBD04219}" destId="{30F24380-C8BD-4E33-A55A-253874449F3E}" srcOrd="0" destOrd="0" presId="urn:microsoft.com/office/officeart/2005/8/layout/gear1"/>
    <dgm:cxn modelId="{6CF25CA6-F757-4377-966B-D5C87FEA15C8}" type="presOf" srcId="{FBD8B41D-97BD-4C03-ACC4-04004403968A}" destId="{0227A283-1015-4E1E-837A-90CCB95198AD}" srcOrd="3" destOrd="0" presId="urn:microsoft.com/office/officeart/2005/8/layout/gear1"/>
    <dgm:cxn modelId="{C93CE091-64E8-4236-9821-9B44A04F0FEF}" type="presOf" srcId="{EEEA816C-DB8B-4455-B86A-397675CF4C4C}" destId="{5B5E04AA-A00F-418F-B25B-57B46C3AB901}" srcOrd="0" destOrd="0" presId="urn:microsoft.com/office/officeart/2005/8/layout/gear1"/>
    <dgm:cxn modelId="{1B274752-26BD-4C89-96C9-DDFD54E734CA}" type="presOf" srcId="{7A1B97D2-8B25-436D-9A61-240D8BADD0FD}" destId="{DDDBA9A8-0B1D-4F8B-85E9-76A10432AF6E}" srcOrd="0" destOrd="0" presId="urn:microsoft.com/office/officeart/2005/8/layout/gear1"/>
    <dgm:cxn modelId="{B1DA854B-0222-486D-AAAD-BE65FA5345E8}" type="presParOf" srcId="{B4E1A3E9-6AC1-4A69-A446-DF7E032C7D25}" destId="{8C3D8D30-5077-47D3-9062-6BAD0A756C4E}" srcOrd="0" destOrd="0" presId="urn:microsoft.com/office/officeart/2005/8/layout/gear1"/>
    <dgm:cxn modelId="{73CC512D-7831-4BB3-97A3-BFADB1470DB8}" type="presParOf" srcId="{B4E1A3E9-6AC1-4A69-A446-DF7E032C7D25}" destId="{6ED3A2C5-F0FE-46AB-80DA-F292329C98FB}" srcOrd="1" destOrd="0" presId="urn:microsoft.com/office/officeart/2005/8/layout/gear1"/>
    <dgm:cxn modelId="{5252DF4B-65DA-44F3-A780-861B26AC4FCC}" type="presParOf" srcId="{B4E1A3E9-6AC1-4A69-A446-DF7E032C7D25}" destId="{C556228B-1A52-431B-B701-2EC6994DCECA}" srcOrd="2" destOrd="0" presId="urn:microsoft.com/office/officeart/2005/8/layout/gear1"/>
    <dgm:cxn modelId="{79299DD8-9EFE-471D-BC68-F01684618070}" type="presParOf" srcId="{B4E1A3E9-6AC1-4A69-A446-DF7E032C7D25}" destId="{FEE61676-C889-4974-B746-38859557D244}" srcOrd="3" destOrd="0" presId="urn:microsoft.com/office/officeart/2005/8/layout/gear1"/>
    <dgm:cxn modelId="{D819DDE4-3873-44DF-8D8C-1684E653D0AA}" type="presParOf" srcId="{B4E1A3E9-6AC1-4A69-A446-DF7E032C7D25}" destId="{9FDBC6E5-4E63-4A12-8BA4-ABA4D43C83CD}" srcOrd="4" destOrd="0" presId="urn:microsoft.com/office/officeart/2005/8/layout/gear1"/>
    <dgm:cxn modelId="{45A0F23E-2D36-4608-AB2F-9B74EFB9E735}" type="presParOf" srcId="{B4E1A3E9-6AC1-4A69-A446-DF7E032C7D25}" destId="{ED1ED126-A5E4-43C8-811D-D43C4FBB52C3}" srcOrd="5" destOrd="0" presId="urn:microsoft.com/office/officeart/2005/8/layout/gear1"/>
    <dgm:cxn modelId="{6A2D77C2-6DA5-4328-A582-AB2A117A032F}" type="presParOf" srcId="{B4E1A3E9-6AC1-4A69-A446-DF7E032C7D25}" destId="{D591027A-ABFB-4A85-ADF1-F1009AA1AFA1}" srcOrd="6" destOrd="0" presId="urn:microsoft.com/office/officeart/2005/8/layout/gear1"/>
    <dgm:cxn modelId="{2DACBF82-560B-4217-BB93-6CEA468D8DFF}" type="presParOf" srcId="{B4E1A3E9-6AC1-4A69-A446-DF7E032C7D25}" destId="{5A727B2E-8CAD-4C5A-92D7-17060573E38C}" srcOrd="7" destOrd="0" presId="urn:microsoft.com/office/officeart/2005/8/layout/gear1"/>
    <dgm:cxn modelId="{A998B829-2F1F-475B-9AA4-DCB0705E7F45}" type="presParOf" srcId="{B4E1A3E9-6AC1-4A69-A446-DF7E032C7D25}" destId="{CF92EE00-F632-46F3-A745-58E86AF43000}" srcOrd="8" destOrd="0" presId="urn:microsoft.com/office/officeart/2005/8/layout/gear1"/>
    <dgm:cxn modelId="{B9859FCB-4CEB-40DA-9E58-E05DB06E8963}" type="presParOf" srcId="{B4E1A3E9-6AC1-4A69-A446-DF7E032C7D25}" destId="{0227A283-1015-4E1E-837A-90CCB95198AD}" srcOrd="9" destOrd="0" presId="urn:microsoft.com/office/officeart/2005/8/layout/gear1"/>
    <dgm:cxn modelId="{065BB903-92A6-4510-9B06-DC9123FBEB26}" type="presParOf" srcId="{B4E1A3E9-6AC1-4A69-A446-DF7E032C7D25}" destId="{30F24380-C8BD-4E33-A55A-253874449F3E}" srcOrd="10" destOrd="0" presId="urn:microsoft.com/office/officeart/2005/8/layout/gear1"/>
    <dgm:cxn modelId="{0C10B22C-5538-4A4B-8BD0-48FD21ADCF32}" type="presParOf" srcId="{B4E1A3E9-6AC1-4A69-A446-DF7E032C7D25}" destId="{DDDBA9A8-0B1D-4F8B-85E9-76A10432AF6E}" srcOrd="11" destOrd="0" presId="urn:microsoft.com/office/officeart/2005/8/layout/gear1"/>
    <dgm:cxn modelId="{1715AA14-F0DA-4623-9946-5AA92AE3B671}" type="presParOf" srcId="{B4E1A3E9-6AC1-4A69-A446-DF7E032C7D25}" destId="{5B5E04AA-A00F-418F-B25B-57B46C3AB901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4" name="Symbol zastępczy daty 29">
            <a:extLst>
              <a:ext uri="{FF2B5EF4-FFF2-40B4-BE49-F238E27FC236}">
                <a16:creationId xmlns:a16="http://schemas.microsoft.com/office/drawing/2014/main" xmlns="" id="{9CAB95A6-AA9D-4C2E-A1D0-C63F61066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2CDCD-256E-4667-8125-360F28F7E454}" type="datetimeFigureOut">
              <a:rPr lang="pl-PL"/>
              <a:pPr>
                <a:defRPr/>
              </a:pPr>
              <a:t>2019-01-24</a:t>
            </a:fld>
            <a:endParaRPr lang="pl-PL"/>
          </a:p>
        </p:txBody>
      </p:sp>
      <p:sp>
        <p:nvSpPr>
          <p:cNvPr id="5" name="Symbol zastępczy stopki 18">
            <a:extLst>
              <a:ext uri="{FF2B5EF4-FFF2-40B4-BE49-F238E27FC236}">
                <a16:creationId xmlns:a16="http://schemas.microsoft.com/office/drawing/2014/main" xmlns="" id="{31AC7871-E4AD-45BC-825E-29431E8BA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26">
            <a:extLst>
              <a:ext uri="{FF2B5EF4-FFF2-40B4-BE49-F238E27FC236}">
                <a16:creationId xmlns:a16="http://schemas.microsoft.com/office/drawing/2014/main" xmlns="" id="{858E7E6F-2340-4B3F-B386-18FD2A439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2052561F-B2D4-4184-95E0-5EAF906D892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3940244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9">
            <a:extLst>
              <a:ext uri="{FF2B5EF4-FFF2-40B4-BE49-F238E27FC236}">
                <a16:creationId xmlns:a16="http://schemas.microsoft.com/office/drawing/2014/main" xmlns="" id="{92700EEE-00D5-49E2-ABD0-184ED3B62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D7E98-8E7B-4DC8-B905-E7E7EE352DF5}" type="datetimeFigureOut">
              <a:rPr lang="pl-PL"/>
              <a:pPr>
                <a:defRPr/>
              </a:pPr>
              <a:t>2019-01-24</a:t>
            </a:fld>
            <a:endParaRPr lang="pl-PL"/>
          </a:p>
        </p:txBody>
      </p:sp>
      <p:sp>
        <p:nvSpPr>
          <p:cNvPr id="5" name="Symbol zastępczy stopki 21">
            <a:extLst>
              <a:ext uri="{FF2B5EF4-FFF2-40B4-BE49-F238E27FC236}">
                <a16:creationId xmlns:a16="http://schemas.microsoft.com/office/drawing/2014/main" xmlns="" id="{0E9C2962-50ED-40ED-A821-991F6444B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7">
            <a:extLst>
              <a:ext uri="{FF2B5EF4-FFF2-40B4-BE49-F238E27FC236}">
                <a16:creationId xmlns:a16="http://schemas.microsoft.com/office/drawing/2014/main" xmlns="" id="{9D2E9747-6587-4E90-BC6A-FF70B576F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028D0-7934-42A9-8262-9E13A455CB6A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3912447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9">
            <a:extLst>
              <a:ext uri="{FF2B5EF4-FFF2-40B4-BE49-F238E27FC236}">
                <a16:creationId xmlns:a16="http://schemas.microsoft.com/office/drawing/2014/main" xmlns="" id="{ADF63D49-690F-46C0-B5FE-8E582707B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26AB0-0DE9-4978-B812-89B62F1BFB53}" type="datetimeFigureOut">
              <a:rPr lang="pl-PL"/>
              <a:pPr>
                <a:defRPr/>
              </a:pPr>
              <a:t>2019-01-24</a:t>
            </a:fld>
            <a:endParaRPr lang="pl-PL"/>
          </a:p>
        </p:txBody>
      </p:sp>
      <p:sp>
        <p:nvSpPr>
          <p:cNvPr id="5" name="Symbol zastępczy stopki 21">
            <a:extLst>
              <a:ext uri="{FF2B5EF4-FFF2-40B4-BE49-F238E27FC236}">
                <a16:creationId xmlns:a16="http://schemas.microsoft.com/office/drawing/2014/main" xmlns="" id="{85FDBE63-F6D8-4FA5-8786-6B2B3E668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7">
            <a:extLst>
              <a:ext uri="{FF2B5EF4-FFF2-40B4-BE49-F238E27FC236}">
                <a16:creationId xmlns:a16="http://schemas.microsoft.com/office/drawing/2014/main" xmlns="" id="{42D926AD-72DC-46C3-8BB0-58123C4B3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44CB9F-4405-499C-A6F9-8B6E6119B50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2650809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9">
            <a:extLst>
              <a:ext uri="{FF2B5EF4-FFF2-40B4-BE49-F238E27FC236}">
                <a16:creationId xmlns:a16="http://schemas.microsoft.com/office/drawing/2014/main" xmlns="" id="{90CF0082-B357-4F7E-9A60-B78321CDE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6716C-CBE6-4365-8D03-68BFBDF89198}" type="datetimeFigureOut">
              <a:rPr lang="pl-PL"/>
              <a:pPr>
                <a:defRPr/>
              </a:pPr>
              <a:t>2019-01-24</a:t>
            </a:fld>
            <a:endParaRPr lang="pl-PL"/>
          </a:p>
        </p:txBody>
      </p:sp>
      <p:sp>
        <p:nvSpPr>
          <p:cNvPr id="5" name="Symbol zastępczy stopki 21">
            <a:extLst>
              <a:ext uri="{FF2B5EF4-FFF2-40B4-BE49-F238E27FC236}">
                <a16:creationId xmlns:a16="http://schemas.microsoft.com/office/drawing/2014/main" xmlns="" id="{10C7CB17-F2C2-4F6E-93B3-10D2AD492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7">
            <a:extLst>
              <a:ext uri="{FF2B5EF4-FFF2-40B4-BE49-F238E27FC236}">
                <a16:creationId xmlns:a16="http://schemas.microsoft.com/office/drawing/2014/main" xmlns="" id="{5F58DF07-BBE7-410B-BBB5-631BE8A26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AE7220-59BE-4791-998F-9370F329C27E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888542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8CF4DBB5-7035-4351-918A-2372DF8D8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F811C-B287-4A7A-B8AD-8FFD947C1915}" type="datetimeFigureOut">
              <a:rPr lang="pl-PL"/>
              <a:pPr>
                <a:defRPr/>
              </a:pPr>
              <a:t>2019-01-24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C90341A6-7544-4926-9752-F2425CBA3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19C58FA8-84B4-469F-893F-1664A232B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A658B0F7-93BE-4875-8449-2DFA7F07C0B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1146255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Symbol zastępczy daty 9">
            <a:extLst>
              <a:ext uri="{FF2B5EF4-FFF2-40B4-BE49-F238E27FC236}">
                <a16:creationId xmlns:a16="http://schemas.microsoft.com/office/drawing/2014/main" xmlns="" id="{8B69DFA4-CA53-4F56-ACAC-27AA0BAC9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B25C8-069A-4281-9E3B-4C6E93A161DE}" type="datetimeFigureOut">
              <a:rPr lang="pl-PL"/>
              <a:pPr>
                <a:defRPr/>
              </a:pPr>
              <a:t>2019-01-24</a:t>
            </a:fld>
            <a:endParaRPr lang="pl-PL"/>
          </a:p>
        </p:txBody>
      </p:sp>
      <p:sp>
        <p:nvSpPr>
          <p:cNvPr id="6" name="Symbol zastępczy stopki 21">
            <a:extLst>
              <a:ext uri="{FF2B5EF4-FFF2-40B4-BE49-F238E27FC236}">
                <a16:creationId xmlns:a16="http://schemas.microsoft.com/office/drawing/2014/main" xmlns="" id="{D973764E-627A-45D1-BA74-BF3DFCA45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17">
            <a:extLst>
              <a:ext uri="{FF2B5EF4-FFF2-40B4-BE49-F238E27FC236}">
                <a16:creationId xmlns:a16="http://schemas.microsoft.com/office/drawing/2014/main" xmlns="" id="{D0F1E291-95B1-44CB-B29D-B3271B0D3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3D9BE6-3B84-4064-ADB1-8719A2030F7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3329625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Symbol zastępczy daty 9">
            <a:extLst>
              <a:ext uri="{FF2B5EF4-FFF2-40B4-BE49-F238E27FC236}">
                <a16:creationId xmlns:a16="http://schemas.microsoft.com/office/drawing/2014/main" xmlns="" id="{EB8B14D4-2B55-4754-9AB2-CFEA552B2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38758-431C-43FB-88FD-40C6EA1D204D}" type="datetimeFigureOut">
              <a:rPr lang="pl-PL"/>
              <a:pPr>
                <a:defRPr/>
              </a:pPr>
              <a:t>2019-01-24</a:t>
            </a:fld>
            <a:endParaRPr lang="pl-PL"/>
          </a:p>
        </p:txBody>
      </p:sp>
      <p:sp>
        <p:nvSpPr>
          <p:cNvPr id="8" name="Symbol zastępczy stopki 21">
            <a:extLst>
              <a:ext uri="{FF2B5EF4-FFF2-40B4-BE49-F238E27FC236}">
                <a16:creationId xmlns:a16="http://schemas.microsoft.com/office/drawing/2014/main" xmlns="" id="{ABDDF1EB-6AA8-4ECB-8885-117BF1289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17">
            <a:extLst>
              <a:ext uri="{FF2B5EF4-FFF2-40B4-BE49-F238E27FC236}">
                <a16:creationId xmlns:a16="http://schemas.microsoft.com/office/drawing/2014/main" xmlns="" id="{EFD1BBAF-71A9-44A8-9BCF-C267B6A5F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735809-1C97-48FC-B236-CFF731FFB95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1655563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daty 9">
            <a:extLst>
              <a:ext uri="{FF2B5EF4-FFF2-40B4-BE49-F238E27FC236}">
                <a16:creationId xmlns:a16="http://schemas.microsoft.com/office/drawing/2014/main" xmlns="" id="{1175AE48-56F7-47B3-9992-A81B7EB15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1BADB-A338-462E-B1FC-BC49A04F50ED}" type="datetimeFigureOut">
              <a:rPr lang="pl-PL"/>
              <a:pPr>
                <a:defRPr/>
              </a:pPr>
              <a:t>2019-01-24</a:t>
            </a:fld>
            <a:endParaRPr lang="pl-PL"/>
          </a:p>
        </p:txBody>
      </p:sp>
      <p:sp>
        <p:nvSpPr>
          <p:cNvPr id="4" name="Symbol zastępczy stopki 21">
            <a:extLst>
              <a:ext uri="{FF2B5EF4-FFF2-40B4-BE49-F238E27FC236}">
                <a16:creationId xmlns:a16="http://schemas.microsoft.com/office/drawing/2014/main" xmlns="" id="{BAF80F5E-EB6D-4640-910A-8A4B76866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17">
            <a:extLst>
              <a:ext uri="{FF2B5EF4-FFF2-40B4-BE49-F238E27FC236}">
                <a16:creationId xmlns:a16="http://schemas.microsoft.com/office/drawing/2014/main" xmlns="" id="{C77A8E71-ED7D-4AC0-911C-5899D7B5F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0F98CC-11B7-4DE3-8306-EB619E06334F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1764865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9">
            <a:extLst>
              <a:ext uri="{FF2B5EF4-FFF2-40B4-BE49-F238E27FC236}">
                <a16:creationId xmlns:a16="http://schemas.microsoft.com/office/drawing/2014/main" xmlns="" id="{69C45B9F-2D49-4F5F-9961-F98F07019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3DEEF-BE13-4424-8A6C-496E533C19F0}" type="datetimeFigureOut">
              <a:rPr lang="pl-PL"/>
              <a:pPr>
                <a:defRPr/>
              </a:pPr>
              <a:t>2019-01-24</a:t>
            </a:fld>
            <a:endParaRPr lang="pl-PL"/>
          </a:p>
        </p:txBody>
      </p:sp>
      <p:sp>
        <p:nvSpPr>
          <p:cNvPr id="3" name="Symbol zastępczy stopki 21">
            <a:extLst>
              <a:ext uri="{FF2B5EF4-FFF2-40B4-BE49-F238E27FC236}">
                <a16:creationId xmlns:a16="http://schemas.microsoft.com/office/drawing/2014/main" xmlns="" id="{F545AA24-9DF4-4A10-9021-D9A891FD9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17">
            <a:extLst>
              <a:ext uri="{FF2B5EF4-FFF2-40B4-BE49-F238E27FC236}">
                <a16:creationId xmlns:a16="http://schemas.microsoft.com/office/drawing/2014/main" xmlns="" id="{69E6A007-3E71-4B1E-AE37-3B62D664E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D8B3B9-E95B-4DE2-8AEC-7F9C2C785D7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2351110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Symbol zastępczy daty 9">
            <a:extLst>
              <a:ext uri="{FF2B5EF4-FFF2-40B4-BE49-F238E27FC236}">
                <a16:creationId xmlns:a16="http://schemas.microsoft.com/office/drawing/2014/main" xmlns="" id="{A42AB801-28B9-4236-8252-2DDC2D5C3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047BB-D283-43D2-AC9B-990320E3FDF2}" type="datetimeFigureOut">
              <a:rPr lang="pl-PL"/>
              <a:pPr>
                <a:defRPr/>
              </a:pPr>
              <a:t>2019-01-24</a:t>
            </a:fld>
            <a:endParaRPr lang="pl-PL"/>
          </a:p>
        </p:txBody>
      </p:sp>
      <p:sp>
        <p:nvSpPr>
          <p:cNvPr id="6" name="Symbol zastępczy stopki 21">
            <a:extLst>
              <a:ext uri="{FF2B5EF4-FFF2-40B4-BE49-F238E27FC236}">
                <a16:creationId xmlns:a16="http://schemas.microsoft.com/office/drawing/2014/main" xmlns="" id="{94F7502F-24A4-404A-8BD1-EDE4CBD23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17">
            <a:extLst>
              <a:ext uri="{FF2B5EF4-FFF2-40B4-BE49-F238E27FC236}">
                <a16:creationId xmlns:a16="http://schemas.microsoft.com/office/drawing/2014/main" xmlns="" id="{E52CE898-8360-4C51-85C9-8780F8B7C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90A3A3-D190-4813-9E8E-DD9024271F7B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406191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e ściętym i zaokrąglonym rogiem 13">
            <a:extLst>
              <a:ext uri="{FF2B5EF4-FFF2-40B4-BE49-F238E27FC236}">
                <a16:creationId xmlns:a16="http://schemas.microsoft.com/office/drawing/2014/main" xmlns="" id="{A12EC45C-E929-48EB-A8EF-CE9B5D12CF94}"/>
              </a:ext>
            </a:extLst>
          </p:cNvPr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rójkąt prostokątny 5">
            <a:extLst>
              <a:ext uri="{FF2B5EF4-FFF2-40B4-BE49-F238E27FC236}">
                <a16:creationId xmlns:a16="http://schemas.microsoft.com/office/drawing/2014/main" xmlns="" id="{78C88783-310C-4F38-9C0C-66C407D0DBFE}"/>
              </a:ext>
            </a:extLst>
          </p:cNvPr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Dowolny kształt 15">
            <a:extLst>
              <a:ext uri="{FF2B5EF4-FFF2-40B4-BE49-F238E27FC236}">
                <a16:creationId xmlns:a16="http://schemas.microsoft.com/office/drawing/2014/main" xmlns="" id="{3E77FF7C-F5B3-4620-B714-DC9DBF14A921}"/>
              </a:ext>
            </a:extLst>
          </p:cNvPr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Dowolny kształt 16">
            <a:extLst>
              <a:ext uri="{FF2B5EF4-FFF2-40B4-BE49-F238E27FC236}">
                <a16:creationId xmlns:a16="http://schemas.microsoft.com/office/drawing/2014/main" xmlns="" id="{0E59076D-5537-41E9-AD8E-B3FB8E04173B}"/>
              </a:ext>
            </a:extLst>
          </p:cNvPr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l-PL" noProof="0"/>
              <a:t>Kliknij ikonę, aby dodać obraz</a:t>
            </a:r>
            <a:endParaRPr lang="en-US" noProof="0" dirty="0"/>
          </a:p>
        </p:txBody>
      </p:sp>
      <p:sp>
        <p:nvSpPr>
          <p:cNvPr id="9" name="Symbol zastępczy daty 4">
            <a:extLst>
              <a:ext uri="{FF2B5EF4-FFF2-40B4-BE49-F238E27FC236}">
                <a16:creationId xmlns:a16="http://schemas.microsoft.com/office/drawing/2014/main" xmlns="" id="{94E12F0E-4FDF-48C7-8706-4F0DB2458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680C3-7F84-49CE-ACDB-75A36F7050DD}" type="datetimeFigureOut">
              <a:rPr lang="pl-PL"/>
              <a:pPr>
                <a:defRPr/>
              </a:pPr>
              <a:t>2019-01-24</a:t>
            </a:fld>
            <a:endParaRPr lang="pl-PL"/>
          </a:p>
        </p:txBody>
      </p:sp>
      <p:sp>
        <p:nvSpPr>
          <p:cNvPr id="10" name="Symbol zastępczy stopki 5">
            <a:extLst>
              <a:ext uri="{FF2B5EF4-FFF2-40B4-BE49-F238E27FC236}">
                <a16:creationId xmlns:a16="http://schemas.microsoft.com/office/drawing/2014/main" xmlns="" id="{2DAB5F15-305A-4B30-8B37-9962BA575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1" name="Symbol zastępczy numeru slajdu 6">
            <a:extLst>
              <a:ext uri="{FF2B5EF4-FFF2-40B4-BE49-F238E27FC236}">
                <a16:creationId xmlns:a16="http://schemas.microsoft.com/office/drawing/2014/main" xmlns="" id="{57DC9734-81DB-42B7-A1C2-18AA975BA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C38E560C-D67B-471D-993A-7179FC6D8FCB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270978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>
            <a:extLst>
              <a:ext uri="{FF2B5EF4-FFF2-40B4-BE49-F238E27FC236}">
                <a16:creationId xmlns:a16="http://schemas.microsoft.com/office/drawing/2014/main" xmlns="" id="{314959F0-24F3-402C-8A3D-04A6EF462E83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Dowolny kształt 7">
            <a:extLst>
              <a:ext uri="{FF2B5EF4-FFF2-40B4-BE49-F238E27FC236}">
                <a16:creationId xmlns:a16="http://schemas.microsoft.com/office/drawing/2014/main" xmlns="" id="{1E8F35EF-B453-438F-A4BD-BD53A94BC57F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Symbol zastępczy tytułu 8">
            <a:extLst>
              <a:ext uri="{FF2B5EF4-FFF2-40B4-BE49-F238E27FC236}">
                <a16:creationId xmlns:a16="http://schemas.microsoft.com/office/drawing/2014/main" xmlns="" id="{11940DBD-545B-47B1-857A-A290BE7383E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  <a:endParaRPr lang="en-US" altLang="pl-PL"/>
          </a:p>
        </p:txBody>
      </p:sp>
      <p:sp>
        <p:nvSpPr>
          <p:cNvPr id="1029" name="Symbol zastępczy tekstu 29">
            <a:extLst>
              <a:ext uri="{FF2B5EF4-FFF2-40B4-BE49-F238E27FC236}">
                <a16:creationId xmlns:a16="http://schemas.microsoft.com/office/drawing/2014/main" xmlns="" id="{8EFE737C-1F96-4445-A65A-42678D8D977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  <a:endParaRPr lang="en-US" altLang="pl-PL"/>
          </a:p>
        </p:txBody>
      </p:sp>
      <p:sp>
        <p:nvSpPr>
          <p:cNvPr id="10" name="Symbol zastępczy daty 9">
            <a:extLst>
              <a:ext uri="{FF2B5EF4-FFF2-40B4-BE49-F238E27FC236}">
                <a16:creationId xmlns:a16="http://schemas.microsoft.com/office/drawing/2014/main" xmlns="" id="{D5CD1916-04DA-4F9D-B8DA-59F6698798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AB9838E-7DF5-4E38-A256-46186F9DB9A3}" type="datetimeFigureOut">
              <a:rPr lang="pl-PL"/>
              <a:pPr>
                <a:defRPr/>
              </a:pPr>
              <a:t>2019-01-24</a:t>
            </a:fld>
            <a:endParaRPr lang="pl-PL"/>
          </a:p>
        </p:txBody>
      </p:sp>
      <p:sp>
        <p:nvSpPr>
          <p:cNvPr id="22" name="Symbol zastępczy stopki 21">
            <a:extLst>
              <a:ext uri="{FF2B5EF4-FFF2-40B4-BE49-F238E27FC236}">
                <a16:creationId xmlns:a16="http://schemas.microsoft.com/office/drawing/2014/main" xmlns="" id="{12BC5232-0222-4A29-9BC0-2FAC609C5A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8" name="Symbol zastępczy numeru slajdu 17">
            <a:extLst>
              <a:ext uri="{FF2B5EF4-FFF2-40B4-BE49-F238E27FC236}">
                <a16:creationId xmlns:a16="http://schemas.microsoft.com/office/drawing/2014/main" xmlns="" id="{6758E9F6-60F1-4EB3-9BDF-59CD2687E9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  <a:latin typeface="Constantia" panose="02030602050306030303" pitchFamily="18" charset="0"/>
              </a:defRPr>
            </a:lvl1pPr>
          </a:lstStyle>
          <a:p>
            <a:fld id="{DA1879E6-1435-4862-8FF8-297407E38FBD}" type="slidenum">
              <a:rPr lang="pl-PL" altLang="pl-PL"/>
              <a:pPr/>
              <a:t>‹#›</a:t>
            </a:fld>
            <a:endParaRPr lang="pl-PL" altLang="pl-PL"/>
          </a:p>
        </p:txBody>
      </p:sp>
      <p:grpSp>
        <p:nvGrpSpPr>
          <p:cNvPr id="1033" name="Grupa 1">
            <a:extLst>
              <a:ext uri="{FF2B5EF4-FFF2-40B4-BE49-F238E27FC236}">
                <a16:creationId xmlns:a16="http://schemas.microsoft.com/office/drawing/2014/main" xmlns="" id="{FC0D6C04-28C6-4B65-96BD-0247E2261A5B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Dowolny kształt 11">
              <a:extLst>
                <a:ext uri="{FF2B5EF4-FFF2-40B4-BE49-F238E27FC236}">
                  <a16:creationId xmlns:a16="http://schemas.microsoft.com/office/drawing/2014/main" xmlns="" id="{66CCDF1A-7777-41E9-8498-8BD6C7626095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Dowolny kształt 12">
              <a:extLst>
                <a:ext uri="{FF2B5EF4-FFF2-40B4-BE49-F238E27FC236}">
                  <a16:creationId xmlns:a16="http://schemas.microsoft.com/office/drawing/2014/main" xmlns="" id="{1A722A87-1D9D-40E2-A644-4A902A18D66C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17" r:id="rId2"/>
    <p:sldLayoutId id="2147483726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7" r:id="rId9"/>
    <p:sldLayoutId id="2147483723" r:id="rId10"/>
    <p:sldLayoutId id="214748372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9F769B3-C53A-49A1-A592-5CE611D2CA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ln>
            <a:miter lim="800000"/>
            <a:headEnd/>
            <a:tailEnd/>
          </a:ln>
          <a:extLst/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/>
              <a:t>DOJRZAŁOŚĆ SZKOLNA DZIECI 6-LETNICH </a:t>
            </a:r>
          </a:p>
        </p:txBody>
      </p:sp>
      <p:sp>
        <p:nvSpPr>
          <p:cNvPr id="5123" name="Podtytuł 2">
            <a:extLst>
              <a:ext uri="{FF2B5EF4-FFF2-40B4-BE49-F238E27FC236}">
                <a16:creationId xmlns:a16="http://schemas.microsoft.com/office/drawing/2014/main" xmlns="" id="{91B70A2C-4B96-46CF-9A9B-72889E69E9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2771775"/>
          </a:xfrm>
        </p:spPr>
        <p:txBody>
          <a:bodyPr/>
          <a:lstStyle/>
          <a:p>
            <a:pPr marR="0" eaLnBrk="1" hangingPunct="1"/>
            <a:endParaRPr lang="pl-PL" altLang="pl-PL" dirty="0"/>
          </a:p>
          <a:p>
            <a:pPr marR="0" eaLnBrk="1" hangingPunct="1"/>
            <a:r>
              <a:rPr lang="pl-PL" altLang="pl-PL" dirty="0"/>
              <a:t> </a:t>
            </a:r>
          </a:p>
          <a:p>
            <a:pPr marR="0" eaLnBrk="1" hangingPunct="1"/>
            <a:r>
              <a:rPr lang="pl-PL" altLang="pl-PL" dirty="0"/>
              <a:t>Joanna Goska – psycholog</a:t>
            </a:r>
          </a:p>
          <a:p>
            <a:pPr marR="0" eaLnBrk="1" hangingPunct="1"/>
            <a:r>
              <a:rPr lang="pl-PL" altLang="pl-PL" dirty="0"/>
              <a:t>Magdalena </a:t>
            </a:r>
            <a:r>
              <a:rPr lang="pl-PL" altLang="pl-PL" dirty="0" err="1"/>
              <a:t>Łuszkiewicz</a:t>
            </a:r>
            <a:r>
              <a:rPr lang="pl-PL" altLang="pl-PL" dirty="0"/>
              <a:t> – pedagog</a:t>
            </a:r>
          </a:p>
          <a:p>
            <a:pPr marR="0" eaLnBrk="1" hangingPunct="1"/>
            <a:r>
              <a:rPr lang="pl-PL" altLang="pl-PL" dirty="0"/>
              <a:t>Poradnia Psychologiczno-Pedagogiczna nr 23</a:t>
            </a:r>
          </a:p>
        </p:txBody>
      </p:sp>
      <p:pic>
        <p:nvPicPr>
          <p:cNvPr id="5124" name="Obraz 3">
            <a:extLst>
              <a:ext uri="{FF2B5EF4-FFF2-40B4-BE49-F238E27FC236}">
                <a16:creationId xmlns:a16="http://schemas.microsoft.com/office/drawing/2014/main" xmlns="" id="{A473D247-577C-4C48-A321-25C8016FAC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717032"/>
            <a:ext cx="1800225" cy="13525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0AC3597-E49B-4080-ADC0-8464C3193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188" y="714375"/>
            <a:ext cx="8229600" cy="150018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5400" dirty="0">
                <a:solidFill>
                  <a:schemeClr val="tx1"/>
                </a:solidFill>
              </a:rPr>
              <a:t/>
            </a:r>
            <a:br>
              <a:rPr lang="pl-PL" sz="5400" dirty="0">
                <a:solidFill>
                  <a:schemeClr val="tx1"/>
                </a:solidFill>
              </a:rPr>
            </a:br>
            <a:r>
              <a:rPr lang="pl-PL" sz="3100" dirty="0">
                <a:solidFill>
                  <a:schemeClr val="tx1"/>
                </a:solidFill>
                <a:latin typeface="+mn-lt"/>
              </a:rPr>
              <a:t>ZNACZENIE </a:t>
            </a:r>
            <a:br>
              <a:rPr lang="pl-PL" sz="3100" dirty="0">
                <a:solidFill>
                  <a:schemeClr val="tx1"/>
                </a:solidFill>
                <a:latin typeface="+mn-lt"/>
              </a:rPr>
            </a:br>
            <a:r>
              <a:rPr lang="pl-PL" sz="3100" b="1" dirty="0">
                <a:solidFill>
                  <a:srgbClr val="7030A0"/>
                </a:solidFill>
                <a:latin typeface="+mn-lt"/>
              </a:rPr>
              <a:t>ORIENTACJI KIERUNKOWO-PRZESTRZENNEJ </a:t>
            </a:r>
            <a:r>
              <a:rPr lang="pl-PL" sz="3100" b="1" dirty="0">
                <a:solidFill>
                  <a:schemeClr val="tx1"/>
                </a:solidFill>
                <a:latin typeface="+mn-lt"/>
              </a:rPr>
              <a:t/>
            </a:r>
            <a:br>
              <a:rPr lang="pl-PL" sz="3100" b="1" dirty="0">
                <a:solidFill>
                  <a:schemeClr val="tx1"/>
                </a:solidFill>
                <a:latin typeface="+mn-lt"/>
              </a:rPr>
            </a:br>
            <a:r>
              <a:rPr lang="pl-PL" sz="3100" dirty="0">
                <a:solidFill>
                  <a:schemeClr val="tx1"/>
                </a:solidFill>
                <a:latin typeface="+mn-lt"/>
              </a:rPr>
              <a:t>DLA NAUKI CZYTANIA I PISANIA</a:t>
            </a:r>
            <a:endParaRPr lang="pl-PL" sz="3100" dirty="0">
              <a:latin typeface="+mn-lt"/>
            </a:endParaRPr>
          </a:p>
        </p:txBody>
      </p:sp>
      <p:sp>
        <p:nvSpPr>
          <p:cNvPr id="5" name="Schemat blokowy: łącznik 4">
            <a:extLst>
              <a:ext uri="{FF2B5EF4-FFF2-40B4-BE49-F238E27FC236}">
                <a16:creationId xmlns:a16="http://schemas.microsoft.com/office/drawing/2014/main" xmlns="" id="{8F6695A5-E786-4A5B-AD9D-80786421DC9D}"/>
              </a:ext>
            </a:extLst>
          </p:cNvPr>
          <p:cNvSpPr/>
          <p:nvPr/>
        </p:nvSpPr>
        <p:spPr>
          <a:xfrm>
            <a:off x="1428750" y="3357563"/>
            <a:ext cx="1243013" cy="124301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9" name="Schemat blokowy: łącznik 8">
            <a:extLst>
              <a:ext uri="{FF2B5EF4-FFF2-40B4-BE49-F238E27FC236}">
                <a16:creationId xmlns:a16="http://schemas.microsoft.com/office/drawing/2014/main" xmlns="" id="{86199739-E004-4DE4-B5B7-C36338E4D300}"/>
              </a:ext>
            </a:extLst>
          </p:cNvPr>
          <p:cNvSpPr/>
          <p:nvPr/>
        </p:nvSpPr>
        <p:spPr>
          <a:xfrm>
            <a:off x="5857875" y="3429000"/>
            <a:ext cx="1243013" cy="124301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10" name="Schemat blokowy: łącznik 9">
            <a:extLst>
              <a:ext uri="{FF2B5EF4-FFF2-40B4-BE49-F238E27FC236}">
                <a16:creationId xmlns:a16="http://schemas.microsoft.com/office/drawing/2014/main" xmlns="" id="{DB0C92C4-1781-4F8F-85B2-A1D8A730551C}"/>
              </a:ext>
            </a:extLst>
          </p:cNvPr>
          <p:cNvSpPr/>
          <p:nvPr/>
        </p:nvSpPr>
        <p:spPr>
          <a:xfrm>
            <a:off x="4357688" y="3429000"/>
            <a:ext cx="1285875" cy="128587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cxnSp>
        <p:nvCxnSpPr>
          <p:cNvPr id="12" name="Łącznik prosty 11">
            <a:extLst>
              <a:ext uri="{FF2B5EF4-FFF2-40B4-BE49-F238E27FC236}">
                <a16:creationId xmlns:a16="http://schemas.microsoft.com/office/drawing/2014/main" xmlns="" id="{DCA1B552-829E-4591-8405-61B679F679AB}"/>
              </a:ext>
            </a:extLst>
          </p:cNvPr>
          <p:cNvCxnSpPr/>
          <p:nvPr/>
        </p:nvCxnSpPr>
        <p:spPr>
          <a:xfrm rot="5400000" flipH="1" flipV="1">
            <a:off x="462757" y="3536156"/>
            <a:ext cx="19304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13">
            <a:extLst>
              <a:ext uri="{FF2B5EF4-FFF2-40B4-BE49-F238E27FC236}">
                <a16:creationId xmlns:a16="http://schemas.microsoft.com/office/drawing/2014/main" xmlns="" id="{ADDE5C9E-CB54-41A0-B674-684486CB8C8C}"/>
              </a:ext>
            </a:extLst>
          </p:cNvPr>
          <p:cNvCxnSpPr/>
          <p:nvPr/>
        </p:nvCxnSpPr>
        <p:spPr>
          <a:xfrm rot="5400000">
            <a:off x="1820863" y="4465638"/>
            <a:ext cx="2071687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15">
            <a:extLst>
              <a:ext uri="{FF2B5EF4-FFF2-40B4-BE49-F238E27FC236}">
                <a16:creationId xmlns:a16="http://schemas.microsoft.com/office/drawing/2014/main" xmlns="" id="{1FD90CFF-876F-4C3B-95EB-6833D0736EE6}"/>
              </a:ext>
            </a:extLst>
          </p:cNvPr>
          <p:cNvCxnSpPr/>
          <p:nvPr/>
        </p:nvCxnSpPr>
        <p:spPr>
          <a:xfrm rot="5400000" flipH="1" flipV="1">
            <a:off x="4572000" y="3643313"/>
            <a:ext cx="214471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Łącznik prosty 17">
            <a:extLst>
              <a:ext uri="{FF2B5EF4-FFF2-40B4-BE49-F238E27FC236}">
                <a16:creationId xmlns:a16="http://schemas.microsoft.com/office/drawing/2014/main" xmlns="" id="{5BA3296A-DF62-4191-874C-C85F265DFB4A}"/>
              </a:ext>
            </a:extLst>
          </p:cNvPr>
          <p:cNvCxnSpPr/>
          <p:nvPr/>
        </p:nvCxnSpPr>
        <p:spPr>
          <a:xfrm rot="5400000">
            <a:off x="6358732" y="3999706"/>
            <a:ext cx="142875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chemat blokowy: łącznik 12">
            <a:extLst>
              <a:ext uri="{FF2B5EF4-FFF2-40B4-BE49-F238E27FC236}">
                <a16:creationId xmlns:a16="http://schemas.microsoft.com/office/drawing/2014/main" xmlns="" id="{6A09581A-73BF-4661-AB1F-3E2564E4ED70}"/>
              </a:ext>
            </a:extLst>
          </p:cNvPr>
          <p:cNvSpPr/>
          <p:nvPr/>
        </p:nvSpPr>
        <p:spPr>
          <a:xfrm>
            <a:off x="2873731" y="3446687"/>
            <a:ext cx="1243013" cy="124301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2656D04-FECC-474D-ACCC-3B6DA0E1C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714375"/>
            <a:ext cx="8229600" cy="1143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2800" dirty="0">
                <a:solidFill>
                  <a:schemeClr val="tx1"/>
                </a:solidFill>
                <a:latin typeface="+mn-lt"/>
              </a:rPr>
              <a:t>ZNACZENIE</a:t>
            </a:r>
            <a:r>
              <a:rPr lang="pl-PL" sz="2800" dirty="0">
                <a:latin typeface="+mn-lt"/>
              </a:rPr>
              <a:t> </a:t>
            </a:r>
            <a:br>
              <a:rPr lang="pl-PL" sz="2800" dirty="0">
                <a:latin typeface="+mn-lt"/>
              </a:rPr>
            </a:br>
            <a:r>
              <a:rPr lang="pl-PL" sz="2800" dirty="0">
                <a:solidFill>
                  <a:srgbClr val="7030A0"/>
                </a:solidFill>
                <a:latin typeface="+mn-lt"/>
              </a:rPr>
              <a:t>ORIENTACJI KIERUNKOWO – PRZESTRZENNEJ</a:t>
            </a:r>
            <a:r>
              <a:rPr lang="pl-PL" sz="2800" dirty="0">
                <a:solidFill>
                  <a:srgbClr val="FF0000"/>
                </a:solidFill>
                <a:latin typeface="+mn-lt"/>
              </a:rPr>
              <a:t> </a:t>
            </a:r>
            <a:br>
              <a:rPr lang="pl-PL" sz="2800" dirty="0">
                <a:solidFill>
                  <a:srgbClr val="FF0000"/>
                </a:solidFill>
                <a:latin typeface="+mn-lt"/>
              </a:rPr>
            </a:br>
            <a:r>
              <a:rPr lang="pl-PL" sz="2800" dirty="0">
                <a:solidFill>
                  <a:schemeClr val="tx1"/>
                </a:solidFill>
                <a:latin typeface="+mn-lt"/>
              </a:rPr>
              <a:t>DLA NAUKI MATEMATYKI</a:t>
            </a:r>
            <a:endParaRPr lang="pl-PL" sz="2800" dirty="0">
              <a:latin typeface="+mn-lt"/>
            </a:endParaRPr>
          </a:p>
        </p:txBody>
      </p:sp>
      <p:sp>
        <p:nvSpPr>
          <p:cNvPr id="15363" name="Symbol zastępczy zawartości 3">
            <a:extLst>
              <a:ext uri="{FF2B5EF4-FFF2-40B4-BE49-F238E27FC236}">
                <a16:creationId xmlns:a16="http://schemas.microsoft.com/office/drawing/2014/main" xmlns="" id="{9B80E0E6-4CA5-4329-B765-D95EC996D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pl-PL" altLang="pl-PL"/>
              <a:t> Nauka geometrii</a:t>
            </a:r>
          </a:p>
          <a:p>
            <a:pPr eaLnBrk="1" hangingPunct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pl-PL" altLang="pl-PL"/>
              <a:t>Rozwiązywanie grafów</a:t>
            </a:r>
          </a:p>
          <a:p>
            <a:pPr eaLnBrk="1" hangingPunct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pl-PL" altLang="pl-PL"/>
              <a:t>Orientacja w układzie współrzędnych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pl-PL" altLang="pl-PL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E0125ED-DB79-4EE0-810B-E266F56E1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5400" dirty="0">
                <a:solidFill>
                  <a:srgbClr val="7030A0"/>
                </a:solidFill>
                <a:latin typeface="+mn-lt"/>
              </a:rPr>
              <a:t>SPRAWNOŚĆ MANUALNA</a:t>
            </a:r>
            <a:endParaRPr lang="pl-PL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16387" name="Symbol zastępczy zawartości 2">
            <a:extLst>
              <a:ext uri="{FF2B5EF4-FFF2-40B4-BE49-F238E27FC236}">
                <a16:creationId xmlns:a16="http://schemas.microsoft.com/office/drawing/2014/main" xmlns="" id="{DC9E12E9-4683-425C-B4FA-F89494785C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altLang="pl-PL" sz="2400" dirty="0">
                <a:solidFill>
                  <a:srgbClr val="CC0099"/>
                </a:solidFill>
              </a:rPr>
              <a:t> </a:t>
            </a:r>
            <a:r>
              <a:rPr lang="pl-PL" altLang="pl-PL" sz="2400" dirty="0"/>
              <a:t>Umiejętność odpowiedniego dostosowania siły nacisku mięśni dłoni podczas pisania/rysowania.</a:t>
            </a:r>
          </a:p>
          <a:p>
            <a:pPr eaLnBrk="1" hangingPunct="1">
              <a:buFontTx/>
              <a:buChar char="•"/>
            </a:pPr>
            <a:endParaRPr lang="pl-PL" altLang="pl-PL" sz="2400" dirty="0"/>
          </a:p>
          <a:p>
            <a:pPr eaLnBrk="1" hangingPunct="1">
              <a:buFontTx/>
              <a:buChar char="•"/>
            </a:pPr>
            <a:r>
              <a:rPr lang="pl-PL" altLang="pl-PL" sz="2400" dirty="0"/>
              <a:t> Zręczność, sprawność ruchów rąk  podczas wykonywania czynności samoobsługowych (zapinanie guzików, wiązanie kokardki).</a:t>
            </a:r>
          </a:p>
          <a:p>
            <a:pPr eaLnBrk="1" hangingPunct="1">
              <a:buFontTx/>
              <a:buChar char="•"/>
            </a:pPr>
            <a:endParaRPr lang="pl-PL" altLang="pl-PL" sz="2400" dirty="0"/>
          </a:p>
          <a:p>
            <a:pPr eaLnBrk="1" hangingPunct="1"/>
            <a:r>
              <a:rPr lang="pl-PL" altLang="pl-PL" sz="2400" dirty="0"/>
              <a:t>Wykonywanie ruchów ciągłych (szlaczki, pisanie).</a:t>
            </a:r>
          </a:p>
          <a:p>
            <a:pPr eaLnBrk="1" hangingPunct="1"/>
            <a:endParaRPr lang="pl-PL" altLang="pl-PL" sz="2400" dirty="0"/>
          </a:p>
          <a:p>
            <a:pPr eaLnBrk="1" hangingPunct="1"/>
            <a:r>
              <a:rPr lang="pl-PL" altLang="pl-PL" sz="2400" dirty="0"/>
              <a:t> Współpraca dłoni pod kontrolą wzroku.</a:t>
            </a:r>
          </a:p>
          <a:p>
            <a:pPr eaLnBrk="1" hangingPunct="1"/>
            <a:endParaRPr lang="pl-PL" alt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533A096-4EBA-4001-93B9-2CE76AEA9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4000" dirty="0">
                <a:solidFill>
                  <a:srgbClr val="7030A0"/>
                </a:solidFill>
                <a:latin typeface="+mn-lt"/>
              </a:rPr>
              <a:t>PRAWIDŁOWY CHWYT </a:t>
            </a:r>
            <a:br>
              <a:rPr lang="pl-PL" sz="4000" dirty="0">
                <a:solidFill>
                  <a:srgbClr val="7030A0"/>
                </a:solidFill>
                <a:latin typeface="+mn-lt"/>
              </a:rPr>
            </a:br>
            <a:r>
              <a:rPr lang="pl-PL" sz="4000" dirty="0">
                <a:solidFill>
                  <a:srgbClr val="7030A0"/>
                </a:solidFill>
                <a:latin typeface="+mn-lt"/>
              </a:rPr>
              <a:t>PRZYBORU DO PISANIA</a:t>
            </a:r>
          </a:p>
        </p:txBody>
      </p:sp>
      <p:pic>
        <p:nvPicPr>
          <p:cNvPr id="17411" name="Picture 8" descr="prawidłowy chwyt ołówka">
            <a:extLst>
              <a:ext uri="{FF2B5EF4-FFF2-40B4-BE49-F238E27FC236}">
                <a16:creationId xmlns:a16="http://schemas.microsoft.com/office/drawing/2014/main" xmlns="" id="{4DA65D48-0B44-46A5-A403-EA3FA50CB7C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3214688" y="2000250"/>
            <a:ext cx="2286000" cy="2676525"/>
          </a:xfrm>
        </p:spPr>
      </p:pic>
      <p:sp>
        <p:nvSpPr>
          <p:cNvPr id="17412" name="Prostokąt 4">
            <a:extLst>
              <a:ext uri="{FF2B5EF4-FFF2-40B4-BE49-F238E27FC236}">
                <a16:creationId xmlns:a16="http://schemas.microsoft.com/office/drawing/2014/main" xmlns="" id="{D01F5D4A-39D3-404B-B41B-E5453EEE03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875" y="5072063"/>
            <a:ext cx="6286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000"/>
              <a:t>Umożliwia długotrwałe i efektywne pisanie/rysowanie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1A41106-9EDD-400C-8EF4-2054EC1BF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500063"/>
            <a:ext cx="8258175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3000" dirty="0">
                <a:solidFill>
                  <a:srgbClr val="7030A0"/>
                </a:solidFill>
                <a:latin typeface="+mn-lt"/>
              </a:rPr>
              <a:t>Ćwiczenia orientacji przestrzenno – kierunkowej </a:t>
            </a:r>
            <a:br>
              <a:rPr lang="pl-PL" sz="3000" dirty="0">
                <a:solidFill>
                  <a:srgbClr val="7030A0"/>
                </a:solidFill>
                <a:latin typeface="+mn-lt"/>
              </a:rPr>
            </a:br>
            <a:r>
              <a:rPr lang="pl-PL" sz="3000" dirty="0">
                <a:solidFill>
                  <a:srgbClr val="7030A0"/>
                </a:solidFill>
                <a:latin typeface="+mn-lt"/>
              </a:rPr>
              <a:t>oraz sprawności manualnej</a:t>
            </a:r>
          </a:p>
        </p:txBody>
      </p:sp>
      <p:sp>
        <p:nvSpPr>
          <p:cNvPr id="18435" name="Symbol zastępczy zawartości 2">
            <a:extLst>
              <a:ext uri="{FF2B5EF4-FFF2-40B4-BE49-F238E27FC236}">
                <a16:creationId xmlns:a16="http://schemas.microsoft.com/office/drawing/2014/main" xmlns="" id="{3D033C39-5A16-4964-8AA9-B4EB31EA6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7"/>
            <a:ext cx="8229600" cy="4551784"/>
          </a:xfrm>
        </p:spPr>
        <p:txBody>
          <a:bodyPr/>
          <a:lstStyle/>
          <a:p>
            <a:pPr eaLnBrk="1" hangingPunct="1"/>
            <a:r>
              <a:rPr lang="pl-PL" altLang="pl-PL" sz="2200" dirty="0"/>
              <a:t>Zabawy/polecenia angażujące orientację kierunkowo – przestrzenną (połóż to na półce po lewej... itp.), chodzenie pod tzw. „dyktando”)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pl-PL" altLang="pl-PL" sz="2200" dirty="0"/>
          </a:p>
          <a:p>
            <a:pPr eaLnBrk="1" hangingPunct="1">
              <a:lnSpc>
                <a:spcPct val="90000"/>
              </a:lnSpc>
            </a:pPr>
            <a:r>
              <a:rPr lang="pl-PL" altLang="pl-PL" sz="2200" dirty="0"/>
              <a:t>Pytanie dziecka, w której ręce trzyma określony przedmiot.</a:t>
            </a: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pl-PL" altLang="pl-PL" sz="2200" dirty="0"/>
          </a:p>
          <a:p>
            <a:pPr eaLnBrk="1" hangingPunct="1"/>
            <a:r>
              <a:rPr lang="pl-PL" altLang="pl-PL" sz="2200" dirty="0"/>
              <a:t>Proponowanie dziecku różnych form aktywności plastycznej (np. malowanie palcami, szerokimi pędzlami na dużych arkuszach papieru, nawlekanie koralików, lepienie z plasteliny, wycinanie).</a:t>
            </a:r>
          </a:p>
          <a:p>
            <a:pPr marL="0" indent="0" eaLnBrk="1" hangingPunct="1">
              <a:buNone/>
            </a:pPr>
            <a:endParaRPr lang="pl-PL" altLang="pl-PL" sz="2200" dirty="0"/>
          </a:p>
          <a:p>
            <a:pPr eaLnBrk="1" hangingPunct="1"/>
            <a:r>
              <a:rPr lang="pl-PL" altLang="pl-PL" sz="2200" dirty="0"/>
              <a:t>Zwracanie uwagi na prawidłowe trzymanie przyborów </a:t>
            </a:r>
          </a:p>
          <a:p>
            <a:pPr eaLnBrk="1" hangingPunct="1"/>
            <a:endParaRPr lang="pl-PL" altLang="pl-PL" sz="2400" dirty="0"/>
          </a:p>
          <a:p>
            <a:pPr eaLnBrk="1" hangingPunct="1"/>
            <a:endParaRPr lang="pl-PL" altLang="pl-PL" sz="2400" dirty="0"/>
          </a:p>
          <a:p>
            <a:pPr eaLnBrk="1" hangingPunct="1"/>
            <a:endParaRPr lang="pl-PL" altLang="pl-PL" sz="2400" dirty="0"/>
          </a:p>
          <a:p>
            <a:pPr eaLnBrk="1" hangingPunct="1"/>
            <a:endParaRPr lang="pl-PL" altLang="pl-PL" sz="2400" dirty="0"/>
          </a:p>
          <a:p>
            <a:pPr eaLnBrk="1" hangingPunct="1"/>
            <a:endParaRPr lang="pl-PL" altLang="pl-PL" sz="2400" dirty="0"/>
          </a:p>
          <a:p>
            <a:pPr eaLnBrk="1" hangingPunct="1"/>
            <a:endParaRPr lang="pl-PL" alt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2F49B4D-24F2-4348-8B9F-F92C37C63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642938"/>
            <a:ext cx="82296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3600" dirty="0">
                <a:solidFill>
                  <a:srgbClr val="7030A0"/>
                </a:solidFill>
                <a:latin typeface="+mn-lt"/>
              </a:rPr>
              <a:t>ANALIZA I SYNTEZA </a:t>
            </a:r>
            <a:br>
              <a:rPr lang="pl-PL" sz="3600" dirty="0">
                <a:solidFill>
                  <a:srgbClr val="7030A0"/>
                </a:solidFill>
                <a:latin typeface="+mn-lt"/>
              </a:rPr>
            </a:br>
            <a:r>
              <a:rPr lang="pl-PL" sz="3600" dirty="0">
                <a:solidFill>
                  <a:srgbClr val="7030A0"/>
                </a:solidFill>
                <a:latin typeface="+mn-lt"/>
              </a:rPr>
              <a:t>WZROKOWA I SŁUCHOWA</a:t>
            </a:r>
          </a:p>
        </p:txBody>
      </p:sp>
      <p:sp>
        <p:nvSpPr>
          <p:cNvPr id="19459" name="Symbol zastępczy zawartości 2">
            <a:extLst>
              <a:ext uri="{FF2B5EF4-FFF2-40B4-BE49-F238E27FC236}">
                <a16:creationId xmlns:a16="http://schemas.microsoft.com/office/drawing/2014/main" xmlns="" id="{F5FFB2F9-8C6B-4271-98C0-9A532D331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5163"/>
            <a:ext cx="8258175" cy="4922837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pl-PL" altLang="pl-PL" sz="2800" dirty="0"/>
              <a:t>Kompetencja umysłu, polegająca </a:t>
            </a:r>
          </a:p>
          <a:p>
            <a:pPr algn="ctr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pl-PL" altLang="pl-PL" sz="2800" dirty="0"/>
              <a:t>na rozkładaniu na podstawowe elementy</a:t>
            </a:r>
          </a:p>
          <a:p>
            <a:pPr algn="ctr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pl-PL" altLang="pl-PL" sz="2800" dirty="0"/>
              <a:t>docierających do mózgu </a:t>
            </a:r>
          </a:p>
          <a:p>
            <a:pPr algn="ctr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pl-PL" altLang="pl-PL" sz="2800" b="1" dirty="0">
                <a:solidFill>
                  <a:srgbClr val="CC0099"/>
                </a:solidFill>
              </a:rPr>
              <a:t>wrażeń słuchowych </a:t>
            </a:r>
          </a:p>
          <a:p>
            <a:pPr algn="ctr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pl-PL" altLang="pl-PL" sz="2800" dirty="0"/>
              <a:t>(wszelkich odgłosów, dźwięków mowy)</a:t>
            </a:r>
          </a:p>
          <a:p>
            <a:pPr algn="ctr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pl-PL" altLang="pl-PL" sz="2800" dirty="0"/>
              <a:t> i </a:t>
            </a:r>
            <a:r>
              <a:rPr lang="pl-PL" altLang="pl-PL" sz="2800" b="1" dirty="0">
                <a:solidFill>
                  <a:srgbClr val="CC0099"/>
                </a:solidFill>
              </a:rPr>
              <a:t>wrażeń wzrokowych  </a:t>
            </a:r>
          </a:p>
          <a:p>
            <a:pPr algn="ctr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pl-PL" altLang="pl-PL" sz="2800" dirty="0"/>
              <a:t>(obrazów otoczenia, figur złożonych, pisma)</a:t>
            </a:r>
            <a:r>
              <a:rPr lang="pl-PL" altLang="pl-PL" sz="2800" dirty="0">
                <a:solidFill>
                  <a:srgbClr val="CC0099"/>
                </a:solidFill>
              </a:rPr>
              <a:t> </a:t>
            </a:r>
          </a:p>
          <a:p>
            <a:pPr algn="ctr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pl-PL" altLang="pl-PL" sz="2800" dirty="0"/>
              <a:t>oraz ponownym </a:t>
            </a:r>
          </a:p>
          <a:p>
            <a:pPr algn="ctr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pl-PL" altLang="pl-PL" sz="2800" dirty="0"/>
              <a:t>ich syntetyzowaniu i interpretowaniu, </a:t>
            </a:r>
          </a:p>
          <a:p>
            <a:pPr algn="ctr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pl-PL" altLang="pl-PL" sz="2800" dirty="0"/>
              <a:t>warunkująca opanowanie </a:t>
            </a:r>
          </a:p>
          <a:p>
            <a:pPr algn="ctr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pl-PL" altLang="pl-PL" sz="2800" dirty="0"/>
              <a:t>umiejętności czytania i pisania. </a:t>
            </a:r>
          </a:p>
          <a:p>
            <a:pPr eaLnBrk="1" hangingPunct="1"/>
            <a:endParaRPr lang="pl-PL" altLang="pl-PL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8876BA9-DBAC-4B74-97C4-7955D0559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3200" b="1" dirty="0">
                <a:solidFill>
                  <a:srgbClr val="7030A0"/>
                </a:solidFill>
                <a:latin typeface="+mn-lt"/>
              </a:rPr>
              <a:t>Integracja funkcji wzrokowych</a:t>
            </a:r>
            <a:br>
              <a:rPr lang="pl-PL" sz="3200" b="1" dirty="0">
                <a:solidFill>
                  <a:srgbClr val="7030A0"/>
                </a:solidFill>
                <a:latin typeface="+mn-lt"/>
              </a:rPr>
            </a:br>
            <a:r>
              <a:rPr lang="pl-PL" sz="3200" b="1" dirty="0">
                <a:solidFill>
                  <a:srgbClr val="7030A0"/>
                </a:solidFill>
                <a:latin typeface="+mn-lt"/>
              </a:rPr>
              <a:t>i słuchowo-językowych </a:t>
            </a:r>
            <a:endParaRPr lang="pl-PL" sz="3200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20483" name="Symbol zastępczy zawartości 2">
            <a:extLst>
              <a:ext uri="{FF2B5EF4-FFF2-40B4-BE49-F238E27FC236}">
                <a16:creationId xmlns:a16="http://schemas.microsoft.com/office/drawing/2014/main" xmlns="" id="{8DD40289-DBF8-43C8-BB05-8EF2D571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 2" panose="05020102010507070707" pitchFamily="18" charset="2"/>
              <a:buNone/>
            </a:pPr>
            <a:endParaRPr lang="pl-PL" altLang="pl-PL" sz="2800"/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pl-PL" altLang="pl-PL" sz="2800"/>
              <a:t>Dla prawidłowego funkcjonowania dziecka 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pl-PL" altLang="pl-PL" sz="2800"/>
              <a:t>w szkole niezbędna jest </a:t>
            </a:r>
            <a:r>
              <a:rPr lang="pl-PL" altLang="pl-PL" sz="2800">
                <a:solidFill>
                  <a:srgbClr val="CC0099"/>
                </a:solidFill>
              </a:rPr>
              <a:t>wzajemna integracja</a:t>
            </a:r>
            <a:r>
              <a:rPr lang="pl-PL" altLang="pl-PL" sz="2800"/>
              <a:t> 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pl-PL" altLang="pl-PL" sz="2800"/>
              <a:t>procesów analizy i syntezy 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pl-PL" altLang="pl-PL" sz="2800"/>
              <a:t>wzrokowej i słuchowej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pl-PL" altLang="pl-PL" sz="2800"/>
              <a:t>która warunkuje skuteczne nabywanie umiejętności czytania i pisania.</a:t>
            </a:r>
          </a:p>
          <a:p>
            <a:pPr eaLnBrk="1" hangingPunct="1"/>
            <a:endParaRPr lang="pl-PL" altLang="pl-PL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1E0D47E-2979-4FDF-8C93-7E87B6A39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063" y="714375"/>
            <a:ext cx="82296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tabLst>
                <a:tab pos="627063" algn="l"/>
              </a:tabLst>
              <a:defRPr/>
            </a:pPr>
            <a:r>
              <a:rPr lang="pl-PL" sz="3000" dirty="0">
                <a:solidFill>
                  <a:srgbClr val="7030A0"/>
                </a:solidFill>
                <a:latin typeface="+mn-lt"/>
              </a:rPr>
              <a:t>Ćwiczenia funkcji wzrokowo-przestrzennych, pamięci wzrokowej, analizy i syntezy wzrokowej</a:t>
            </a:r>
          </a:p>
        </p:txBody>
      </p:sp>
      <p:sp>
        <p:nvSpPr>
          <p:cNvPr id="21507" name="Symbol zastępczy zawartości 2">
            <a:extLst>
              <a:ext uri="{FF2B5EF4-FFF2-40B4-BE49-F238E27FC236}">
                <a16:creationId xmlns:a16="http://schemas.microsoft.com/office/drawing/2014/main" xmlns="" id="{D32AEADE-3031-4562-964C-93FD2514AC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pl-PL" altLang="pl-PL" sz="28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pl-PL" altLang="pl-PL" sz="2800"/>
              <a:t>Szukanie różnic/podobieństw w obrazkach.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pl-PL" altLang="pl-PL" sz="28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pl-PL" altLang="pl-PL" sz="2800"/>
              <a:t>Dorysowywanie brakujących elementów. 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pl-PL" altLang="pl-PL" sz="28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pl-PL" altLang="pl-PL" sz="2800"/>
              <a:t>Układanie puzzli, gry typu Memo.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pl-PL" altLang="pl-PL" sz="28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pl-PL" altLang="pl-PL" sz="2800"/>
              <a:t>Układanie, rysowanie według wzoru.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endParaRPr lang="pl-PL" altLang="pl-PL" sz="28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pl-PL" altLang="pl-PL" sz="2800"/>
              <a:t>Pokonywanie labiryntów, łączenie punktów.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endParaRPr lang="pl-PL" altLang="pl-PL" sz="2800">
              <a:latin typeface="Tahoma" panose="020B0604030504040204" pitchFamily="34" charset="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pl-PL" altLang="pl-PL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8469AFB-88A4-4134-9680-84A2091C2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3200" dirty="0">
                <a:solidFill>
                  <a:srgbClr val="7030A0"/>
                </a:solidFill>
                <a:latin typeface="+mn-lt"/>
              </a:rPr>
              <a:t>Ćwiczenia funkcji słuchowo-językowych, pamięci słuchowej, analizy i syntezy słuchowej słowa</a:t>
            </a:r>
          </a:p>
        </p:txBody>
      </p:sp>
      <p:sp>
        <p:nvSpPr>
          <p:cNvPr id="22531" name="Symbol zastępczy zawartości 2">
            <a:extLst>
              <a:ext uri="{FF2B5EF4-FFF2-40B4-BE49-F238E27FC236}">
                <a16:creationId xmlns:a16="http://schemas.microsoft.com/office/drawing/2014/main" xmlns="" id="{236B54AC-2482-4550-9E8C-E2CB9FAF3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altLang="pl-PL" sz="2400"/>
              <a:t>Rozpoznawanie odgłosów 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pl-PL" altLang="pl-PL" sz="2400"/>
              <a:t>	(np. głosy zwierząt, dźwięki pojazdów, czynności).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pl-PL" altLang="pl-PL" sz="2400"/>
          </a:p>
          <a:p>
            <a:pPr eaLnBrk="1" hangingPunct="1"/>
            <a:r>
              <a:rPr lang="pl-PL" altLang="pl-PL" sz="2400"/>
              <a:t>Rozróżnianie wyrazów o podobnym brzmieniu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pl-PL" altLang="pl-PL" sz="2400"/>
              <a:t>	(np. kos-koc, płotek-młotek, pies-piec, nos-noc, ząb, dąb).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pl-PL" altLang="pl-PL" sz="2400"/>
          </a:p>
          <a:p>
            <a:pPr eaLnBrk="1" hangingPunct="1">
              <a:lnSpc>
                <a:spcPct val="80000"/>
              </a:lnSpc>
            </a:pPr>
            <a:r>
              <a:rPr lang="pl-PL" altLang="pl-PL" sz="2400"/>
              <a:t>Dzielenie wyrazów na głoski, sylaby oraz składanie wyrazów z usłyszanych głosek/sylab.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pl-PL" altLang="pl-PL" sz="240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400"/>
              <a:t>Nazywanie głosek na początku i końcu wyrazu.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pl-PL" altLang="pl-PL" sz="2400"/>
          </a:p>
          <a:p>
            <a:pPr eaLnBrk="1" hangingPunct="1">
              <a:lnSpc>
                <a:spcPct val="80000"/>
              </a:lnSpc>
            </a:pPr>
            <a:r>
              <a:rPr lang="pl-PL" altLang="pl-PL" sz="2400"/>
              <a:t>Ćwiczenie pamięci słuchowej.</a:t>
            </a:r>
          </a:p>
          <a:p>
            <a:pPr eaLnBrk="1" hangingPunct="1">
              <a:lnSpc>
                <a:spcPct val="80000"/>
              </a:lnSpc>
            </a:pPr>
            <a:endParaRPr lang="pl-PL" altLang="pl-PL" sz="2800">
              <a:solidFill>
                <a:srgbClr val="CC0099"/>
              </a:solidFill>
              <a:latin typeface="Tahoma" panose="020B060403050404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pl-PL" altLang="pl-PL" sz="2800">
              <a:solidFill>
                <a:srgbClr val="CC0099"/>
              </a:solidFill>
              <a:latin typeface="Tahoma" panose="020B060403050404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pl-PL" altLang="pl-PL" sz="2800">
              <a:solidFill>
                <a:srgbClr val="CC0099"/>
              </a:solidFill>
              <a:latin typeface="Tahoma" panose="020B060403050404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pl-PL" altLang="pl-PL" sz="2800">
              <a:solidFill>
                <a:srgbClr val="CC0099"/>
              </a:solidFill>
              <a:latin typeface="Tahoma" panose="020B060403050404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pl-PL" altLang="pl-PL" sz="2800">
              <a:solidFill>
                <a:srgbClr val="CC0099"/>
              </a:solidFill>
              <a:latin typeface="Tahoma" panose="020B0604030504040204" pitchFamily="34" charset="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pl-PL" altLang="pl-PL" sz="2800">
              <a:latin typeface="Tahoma" panose="020B0604030504040204" pitchFamily="34" charset="0"/>
            </a:endParaRPr>
          </a:p>
          <a:p>
            <a:pPr eaLnBrk="1" hangingPunct="1"/>
            <a:endParaRPr lang="pl-PL" altLang="pl-PL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4CE8BB0-D7C1-4D0E-ABCB-81F99C52E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32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ASPEKTY ROZWOJU UMYSŁOWEGO </a:t>
            </a:r>
            <a:br>
              <a:rPr lang="pl-PL" sz="3200" dirty="0">
                <a:solidFill>
                  <a:schemeClr val="accent4">
                    <a:lumMod val="75000"/>
                  </a:schemeClr>
                </a:solidFill>
                <a:latin typeface="+mn-lt"/>
              </a:rPr>
            </a:br>
            <a:r>
              <a:rPr lang="pl-PL" sz="32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ISTOTNE DLA DOJRZAŁOŚCI SZKOLNEJ</a:t>
            </a:r>
          </a:p>
        </p:txBody>
      </p:sp>
      <p:sp>
        <p:nvSpPr>
          <p:cNvPr id="23555" name="Symbol zastępczy zawartości 2">
            <a:extLst>
              <a:ext uri="{FF2B5EF4-FFF2-40B4-BE49-F238E27FC236}">
                <a16:creationId xmlns:a16="http://schemas.microsoft.com/office/drawing/2014/main" xmlns="" id="{9D4960B8-7ED6-4234-B9C7-A0C7D8B77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endParaRPr lang="pl-PL" altLang="pl-PL"/>
          </a:p>
          <a:p>
            <a:pPr eaLnBrk="1" hangingPunct="1"/>
            <a:endParaRPr lang="pl-PL" altLang="pl-PL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xmlns="" id="{B0C70797-28E4-4746-8514-912F16D908AA}"/>
              </a:ext>
            </a:extLst>
          </p:cNvPr>
          <p:cNvGraphicFramePr/>
          <p:nvPr/>
        </p:nvGraphicFramePr>
        <p:xfrm>
          <a:off x="1524000" y="2214554"/>
          <a:ext cx="6191272" cy="3929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7CEB0FF-621F-4467-A4BA-EB7857D47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3200" b="1" dirty="0">
                <a:latin typeface="Tahoma" pitchFamily="34" charset="0"/>
              </a:rPr>
              <a:t>KIEDY DZIECKO JEST GOTOWE DO ROZPOCZĘCIA NAUKI?</a:t>
            </a:r>
            <a:endParaRPr lang="pl-PL" sz="3200" b="1" dirty="0"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8910244-29B6-49BB-8497-7A3FF8A738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74320" indent="-274320" algn="ctr" eaLnBrk="1" fontAlgn="auto" hangingPunct="1">
              <a:lnSpc>
                <a:spcPct val="20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b="1" dirty="0"/>
              <a:t>Na przestrzeni lat rozumienie terminu       </a:t>
            </a:r>
          </a:p>
          <a:p>
            <a:pPr marL="274320" indent="-274320" algn="ctr" eaLnBrk="1" fontAlgn="auto" hangingPunct="1">
              <a:lnSpc>
                <a:spcPct val="20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b="1" dirty="0">
                <a:solidFill>
                  <a:srgbClr val="FF0000"/>
                </a:solidFill>
              </a:rPr>
              <a:t>„gotowość (dojrzałość) szkolna”</a:t>
            </a:r>
            <a:r>
              <a:rPr lang="pl-PL" b="1" dirty="0"/>
              <a:t> zmieniało się. </a:t>
            </a:r>
          </a:p>
          <a:p>
            <a:pPr marL="274320" indent="-274320" algn="ctr" eaLnBrk="1" fontAlgn="auto" hangingPunct="1">
              <a:lnSpc>
                <a:spcPct val="20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400" dirty="0"/>
              <a:t>Jeżeli dziecko:</a:t>
            </a:r>
          </a:p>
          <a:p>
            <a:pPr marL="274320" indent="-274320" algn="ctr" eaLnBrk="1" fontAlgn="auto" hangingPunct="1">
              <a:lnSpc>
                <a:spcPct val="20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pl-PL" sz="2400" dirty="0"/>
              <a:t>Jest odpowiednio przygotowane do rozpoczęcia nauki czytania, pisania i liczenia</a:t>
            </a:r>
          </a:p>
          <a:p>
            <a:pPr marL="274320" indent="-274320" algn="ctr" eaLnBrk="1" fontAlgn="auto" hangingPunct="1">
              <a:lnSpc>
                <a:spcPct val="20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pl-PL" sz="2400" dirty="0"/>
              <a:t>Nawiązuje dobre relacje z rówieśnikami</a:t>
            </a:r>
          </a:p>
          <a:p>
            <a:pPr marL="274320" indent="-274320" algn="ctr" eaLnBrk="1" fontAlgn="auto" hangingPunct="1">
              <a:lnSpc>
                <a:spcPct val="20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pl-PL" sz="2400" dirty="0"/>
              <a:t>Jest w stanie podjąć samodzielny wysiłek i pokonuje trudności</a:t>
            </a:r>
          </a:p>
          <a:p>
            <a:pPr marL="274320" indent="-274320" algn="ctr" eaLnBrk="1" fontAlgn="auto" hangingPunct="1">
              <a:lnSpc>
                <a:spcPct val="200000"/>
              </a:lnSpc>
              <a:spcAft>
                <a:spcPts val="0"/>
              </a:spcAft>
              <a:buClr>
                <a:schemeClr val="accent3"/>
              </a:buClr>
              <a:buFont typeface="Wingdings 2" panose="05020102010507070707" pitchFamily="18" charset="2"/>
              <a:buNone/>
              <a:defRPr/>
            </a:pPr>
            <a:endParaRPr lang="pl-PL" sz="2400" dirty="0"/>
          </a:p>
          <a:p>
            <a:pPr marL="274320" indent="-274320" algn="ctr" eaLnBrk="1" fontAlgn="auto" hangingPunct="1">
              <a:lnSpc>
                <a:spcPct val="20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endParaRPr lang="pl-PL" sz="2400" dirty="0"/>
          </a:p>
          <a:p>
            <a:pPr marL="274320" indent="-274320" algn="ctr" eaLnBrk="1" fontAlgn="auto" hangingPunct="1">
              <a:lnSpc>
                <a:spcPct val="20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endParaRPr lang="pl-PL" sz="2400" dirty="0"/>
          </a:p>
          <a:p>
            <a:pPr marL="274320" indent="-274320" algn="ctr" eaLnBrk="1" fontAlgn="auto" hangingPunct="1">
              <a:lnSpc>
                <a:spcPct val="20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pl-P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DD93D38-FD54-4799-BEF5-0A9BF929E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54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UWAGA</a:t>
            </a:r>
            <a:endParaRPr lang="pl-PL" dirty="0">
              <a:solidFill>
                <a:schemeClr val="accent4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5603" name="Symbol zastępczy zawartości 2">
            <a:extLst>
              <a:ext uri="{FF2B5EF4-FFF2-40B4-BE49-F238E27FC236}">
                <a16:creationId xmlns:a16="http://schemas.microsoft.com/office/drawing/2014/main" xmlns="" id="{BF3B138A-A601-48AF-AB88-DB4CBEF61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" y="1857375"/>
            <a:ext cx="8229600" cy="4389438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endParaRPr lang="pl-PL" sz="2400" dirty="0"/>
          </a:p>
          <a:p>
            <a:pPr algn="ctr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r>
              <a:rPr lang="pl-PL" sz="2400" dirty="0"/>
              <a:t>Zdolność kierowania uwagi na wybrany obiekt (zgodny z poleceniem nauczyciela) </a:t>
            </a:r>
          </a:p>
          <a:p>
            <a:pPr algn="ctr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r>
              <a:rPr lang="pl-PL" sz="2400" dirty="0"/>
              <a:t>– </a:t>
            </a:r>
            <a:r>
              <a:rPr lang="pl-PL" sz="2400" b="1" dirty="0">
                <a:solidFill>
                  <a:schemeClr val="accent4">
                    <a:lumMod val="75000"/>
                  </a:schemeClr>
                </a:solidFill>
              </a:rPr>
              <a:t>uwaga dowolna </a:t>
            </a:r>
          </a:p>
          <a:p>
            <a:pPr algn="ctr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endParaRPr lang="pl-PL" sz="2400" b="1" dirty="0">
              <a:solidFill>
                <a:srgbClr val="008000"/>
              </a:solidFill>
            </a:endParaRPr>
          </a:p>
          <a:p>
            <a:pPr algn="ctr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r>
              <a:rPr lang="pl-PL" sz="2400" dirty="0"/>
              <a:t>i skupiania jej przez określony czas </a:t>
            </a:r>
          </a:p>
          <a:p>
            <a:pPr algn="ctr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r>
              <a:rPr lang="pl-PL" sz="2400" dirty="0">
                <a:solidFill>
                  <a:schemeClr val="accent4">
                    <a:lumMod val="75000"/>
                  </a:schemeClr>
                </a:solidFill>
              </a:rPr>
              <a:t>– </a:t>
            </a:r>
            <a:r>
              <a:rPr lang="pl-PL" sz="2400" b="1" dirty="0">
                <a:solidFill>
                  <a:schemeClr val="accent4">
                    <a:lumMod val="75000"/>
                  </a:schemeClr>
                </a:solidFill>
              </a:rPr>
              <a:t>trwałość uwagi</a:t>
            </a:r>
            <a:r>
              <a:rPr lang="pl-PL" sz="2400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pPr algn="ctr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endParaRPr lang="pl-PL" sz="2400" dirty="0"/>
          </a:p>
          <a:p>
            <a:pPr algn="ctr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r>
              <a:rPr lang="pl-PL" sz="2400" dirty="0"/>
              <a:t>to kompetencje niezbędne dla funkcjonowania dziecka podczas zajęć w szkole i nauki.</a:t>
            </a:r>
          </a:p>
          <a:p>
            <a:pPr eaLnBrk="1" hangingPunct="1">
              <a:defRPr/>
            </a:pPr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E96B805-94F5-4363-9A2C-10D2A7139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40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Ćwiczenia doskonalące </a:t>
            </a:r>
            <a:br>
              <a:rPr lang="pl-PL" sz="4000" dirty="0">
                <a:solidFill>
                  <a:schemeClr val="accent4">
                    <a:lumMod val="75000"/>
                  </a:schemeClr>
                </a:solidFill>
                <a:latin typeface="+mn-lt"/>
              </a:rPr>
            </a:br>
            <a:r>
              <a:rPr lang="pl-PL" sz="40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uwagę i pamięć dziecka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7AADC369-F1FA-4A4E-857A-A0FBEC186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sz="2800" dirty="0"/>
              <a:t>Nauka wierszyków, piosenek.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sz="20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sz="2800" dirty="0"/>
              <a:t>Gry typu MEMO.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sz="20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sz="2800" dirty="0"/>
              <a:t>Zabawy polegające na zapamiętywaniu układu przedmiotów, następnie odgadywanie, co się zmieniło.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sz="20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sz="2800" dirty="0"/>
              <a:t>Nauka kolejności dni tygodnia, pór roku itp.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sz="20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sz="2800" dirty="0"/>
              <a:t>Zagadki, zawierające w treści dwie                           lub więcej wskazówek.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05F8F86-2C45-427F-B029-187D5A801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642938"/>
            <a:ext cx="82296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54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MYŚLENIE</a:t>
            </a:r>
            <a:endParaRPr lang="pl-PL" dirty="0">
              <a:solidFill>
                <a:schemeClr val="accent4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70EBF1F6-D1F6-4213-B202-21F80D719F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800" dirty="0"/>
              <a:t>Myślenie dziecka przekraczającego próg szkoły</a:t>
            </a: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800" dirty="0"/>
              <a:t>powinno charakteryzować się możliwością</a:t>
            </a: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800" dirty="0">
                <a:solidFill>
                  <a:schemeClr val="accent4">
                    <a:lumMod val="75000"/>
                  </a:schemeClr>
                </a:solidFill>
              </a:rPr>
              <a:t>operowania informacjami tak, aby rozumiało</a:t>
            </a: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800" dirty="0">
                <a:solidFill>
                  <a:schemeClr val="accent4">
                    <a:lumMod val="75000"/>
                  </a:schemeClr>
                </a:solidFill>
              </a:rPr>
              <a:t>proste pojęcia, zasady, reguły i prawidłowości.</a:t>
            </a: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800" dirty="0"/>
              <a:t>Powinny pojawić się także </a:t>
            </a:r>
            <a:r>
              <a:rPr lang="pl-PL" sz="2800" dirty="0">
                <a:solidFill>
                  <a:schemeClr val="accent4">
                    <a:lumMod val="75000"/>
                  </a:schemeClr>
                </a:solidFill>
              </a:rPr>
              <a:t>początki</a:t>
            </a: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800" dirty="0">
                <a:solidFill>
                  <a:schemeClr val="accent4">
                    <a:lumMod val="75000"/>
                  </a:schemeClr>
                </a:solidFill>
              </a:rPr>
              <a:t>umiejętności wnioskowania</a:t>
            </a:r>
            <a:r>
              <a:rPr lang="pl-PL" sz="2800" dirty="0"/>
              <a:t>.</a:t>
            </a: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1700" dirty="0"/>
              <a:t>(Dziecko potrafi opowiedzieć własnymi słowami oglądany obrazek lub usłyszaną historyjkę, co świadczy o rozumieniu przekazywanych treści). </a:t>
            </a: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800" dirty="0"/>
              <a:t> Niezbędny jest również pewien </a:t>
            </a:r>
            <a:r>
              <a:rPr lang="pl-PL" sz="2800" dirty="0">
                <a:solidFill>
                  <a:schemeClr val="accent4">
                    <a:lumMod val="75000"/>
                  </a:schemeClr>
                </a:solidFill>
              </a:rPr>
              <a:t>zakres wiedzy</a:t>
            </a: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800" dirty="0"/>
              <a:t>o otaczającym dziecko środowisku </a:t>
            </a: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800" dirty="0"/>
              <a:t>– rodzinie, relacjach czasowych itp.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ytuł 1">
            <a:extLst>
              <a:ext uri="{FF2B5EF4-FFF2-40B4-BE49-F238E27FC236}">
                <a16:creationId xmlns:a16="http://schemas.microsoft.com/office/drawing/2014/main" xmlns="" id="{887A7D3D-67C4-4854-87A1-158225BDA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pl-PL" sz="54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Operacyjność myślenia</a:t>
            </a:r>
            <a:endParaRPr lang="pl-PL" dirty="0">
              <a:solidFill>
                <a:schemeClr val="accent4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98C766A6-94D4-47B0-9A78-AC8ED0BD5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800" dirty="0"/>
              <a:t>Z</a:t>
            </a:r>
            <a:r>
              <a:rPr lang="pl-PL" sz="2800" dirty="0">
                <a:cs typeface="Times New Roman" pitchFamily="18" charset="0"/>
              </a:rPr>
              <a:t>dolno</a:t>
            </a:r>
            <a:r>
              <a:rPr lang="pl-PL" sz="2800" dirty="0"/>
              <a:t>ść</a:t>
            </a:r>
            <a:r>
              <a:rPr lang="pl-PL" sz="2800" dirty="0">
                <a:cs typeface="Times New Roman" pitchFamily="18" charset="0"/>
              </a:rPr>
              <a:t> do czynno</a:t>
            </a:r>
            <a:r>
              <a:rPr lang="pl-PL" sz="2800" dirty="0"/>
              <a:t>ś</a:t>
            </a:r>
            <a:r>
              <a:rPr lang="pl-PL" sz="2800" dirty="0">
                <a:cs typeface="Times New Roman" pitchFamily="18" charset="0"/>
              </a:rPr>
              <a:t>ci intelektualnych,</a:t>
            </a:r>
            <a:r>
              <a:rPr lang="pl-PL" sz="2800" dirty="0"/>
              <a:t> zwanych </a:t>
            </a:r>
            <a:r>
              <a:rPr lang="pl-PL" sz="2800" dirty="0">
                <a:cs typeface="Times New Roman" pitchFamily="18" charset="0"/>
              </a:rPr>
              <a:t>operacjami</a:t>
            </a:r>
            <a:r>
              <a:rPr lang="pl-PL" sz="2800" dirty="0"/>
              <a:t> logicznymi: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800" dirty="0">
                <a:cs typeface="Times New Roman" pitchFamily="18" charset="0"/>
              </a:rPr>
              <a:t>grupowani</a:t>
            </a:r>
            <a:r>
              <a:rPr lang="pl-PL" sz="2800" dirty="0"/>
              <a:t>a</a:t>
            </a:r>
            <a:r>
              <a:rPr lang="pl-PL" sz="2800" dirty="0">
                <a:cs typeface="Times New Roman" pitchFamily="18" charset="0"/>
              </a:rPr>
              <a:t> obiektów w klasy (kategoryzowanie)</a:t>
            </a:r>
            <a:endParaRPr lang="pl-PL" sz="2800" dirty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800" dirty="0">
                <a:cs typeface="Times New Roman" pitchFamily="18" charset="0"/>
              </a:rPr>
              <a:t>ustalani</a:t>
            </a:r>
            <a:r>
              <a:rPr lang="pl-PL" sz="2800" dirty="0"/>
              <a:t>a</a:t>
            </a:r>
            <a:r>
              <a:rPr lang="pl-PL" sz="2800" dirty="0">
                <a:cs typeface="Times New Roman" pitchFamily="18" charset="0"/>
              </a:rPr>
              <a:t> relacji</a:t>
            </a:r>
            <a:r>
              <a:rPr lang="pl-PL" sz="2800" dirty="0"/>
              <a:t> </a:t>
            </a:r>
            <a:r>
              <a:rPr lang="pl-PL" sz="2800" dirty="0">
                <a:cs typeface="Times New Roman" pitchFamily="18" charset="0"/>
              </a:rPr>
              <a:t>mi</a:t>
            </a:r>
            <a:r>
              <a:rPr lang="pl-PL" sz="2800" dirty="0"/>
              <a:t>ę</a:t>
            </a:r>
            <a:r>
              <a:rPr lang="pl-PL" sz="2800" dirty="0">
                <a:cs typeface="Times New Roman" pitchFamily="18" charset="0"/>
              </a:rPr>
              <a:t>dzy obiektam</a:t>
            </a:r>
            <a:r>
              <a:rPr lang="pl-PL" sz="2800" dirty="0"/>
              <a:t>i (np. więcej/mniej),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800" dirty="0"/>
              <a:t>niezbędna do prawidłowego organizowania wiedzy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800" dirty="0"/>
              <a:t>o rzeczywistości, a więc funkcjonowania w ogóle, </a:t>
            </a: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800" dirty="0"/>
              <a:t>zwłaszcza w warunkach szkolnych.</a:t>
            </a:r>
            <a:r>
              <a:rPr lang="pl-PL" sz="2800" b="1" dirty="0"/>
              <a:t> </a:t>
            </a: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800" b="1" dirty="0"/>
              <a:t>Dziecko 5-letnie znajduje się na etapie myślenia</a:t>
            </a:r>
            <a:endParaRPr lang="pl-PL" sz="2800" b="1" dirty="0">
              <a:solidFill>
                <a:srgbClr val="008000"/>
              </a:solidFill>
            </a:endParaRP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800" b="1" dirty="0">
                <a:solidFill>
                  <a:srgbClr val="008000"/>
                </a:solidFill>
              </a:rPr>
              <a:t> </a:t>
            </a:r>
            <a:r>
              <a:rPr lang="pl-PL" sz="2800" b="1" dirty="0">
                <a:solidFill>
                  <a:schemeClr val="accent4">
                    <a:lumMod val="75000"/>
                  </a:schemeClr>
                </a:solidFill>
              </a:rPr>
              <a:t>przedoperacyjnego</a:t>
            </a:r>
            <a:r>
              <a:rPr lang="pl-PL" sz="2800" b="1" dirty="0">
                <a:solidFill>
                  <a:srgbClr val="008000"/>
                </a:solidFill>
              </a:rPr>
              <a:t>, </a:t>
            </a:r>
            <a:r>
              <a:rPr lang="pl-PL" sz="2800" b="1" dirty="0"/>
              <a:t>dlatego niezwykle ważne</a:t>
            </a: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800" b="1" dirty="0"/>
              <a:t>jest wspieranie rozwoju</a:t>
            </a:r>
            <a:r>
              <a:rPr lang="pl-PL" sz="2800" b="1" dirty="0">
                <a:solidFill>
                  <a:srgbClr val="008000"/>
                </a:solidFill>
              </a:rPr>
              <a:t> </a:t>
            </a:r>
            <a:r>
              <a:rPr lang="pl-PL" sz="2800" b="1" dirty="0">
                <a:solidFill>
                  <a:schemeClr val="accent4">
                    <a:lumMod val="75000"/>
                  </a:schemeClr>
                </a:solidFill>
              </a:rPr>
              <a:t>operacyjności myślenia </a:t>
            </a: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800" b="1" dirty="0"/>
              <a:t>dziecka u progu szkoły.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pl-PL" sz="28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sz="28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A5F37AE-276F-465D-9A72-222DDF581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00965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36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Jak wspierać rozwój myślenia u dziecka?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6288730B-C4E6-43F2-84AA-DA86B6A0F7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sz="2800" dirty="0"/>
              <a:t>Proponować dziecku gry planszowe.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sz="2800" dirty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sz="2800" dirty="0"/>
              <a:t>Nie wyręczać, dać dziecku szansę, aby samo znalazło rozwiązanie problemu.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sz="2800" dirty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sz="2800" dirty="0"/>
              <a:t>Proponować gry/zabawy, polegające na tworzeniu klas (np. dzielenie zbioru obrazków na grupy: zwierzęta, rośliny itp.)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sz="2800" dirty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sz="2800" dirty="0"/>
              <a:t>Bawić się z dzieckiem w porównywanie obiektów pod względem wielkości, liczebności itp.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21DE4FF-9DB5-4404-B445-B84A053F6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54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MOWA</a:t>
            </a:r>
            <a:endParaRPr lang="pl-PL" dirty="0">
              <a:solidFill>
                <a:schemeClr val="accent4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F5B65A98-B2B4-4CA8-B241-8F20C89200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3200" b="1" dirty="0"/>
              <a:t>Mowa czynna:</a:t>
            </a:r>
            <a:r>
              <a:rPr lang="pl-PL" sz="3200" dirty="0"/>
              <a:t> </a:t>
            </a: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800" dirty="0"/>
              <a:t>- dziecko powinno posługiwać się </a:t>
            </a:r>
            <a:r>
              <a:rPr lang="pl-PL" sz="2800" b="1" dirty="0">
                <a:solidFill>
                  <a:schemeClr val="accent4">
                    <a:lumMod val="75000"/>
                  </a:schemeClr>
                </a:solidFill>
              </a:rPr>
              <a:t>mową wiązaną,</a:t>
            </a: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800" dirty="0">
                <a:solidFill>
                  <a:schemeClr val="accent4">
                    <a:lumMod val="75000"/>
                  </a:schemeClr>
                </a:solidFill>
              </a:rPr>
              <a:t>dysponować odpowiednim zasobem słów i pojęć, </a:t>
            </a: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800" dirty="0">
                <a:solidFill>
                  <a:schemeClr val="accent4">
                    <a:lumMod val="75000"/>
                  </a:schemeClr>
                </a:solidFill>
              </a:rPr>
              <a:t>mówić poprawnie pod względem artykulacyjnym i gramatycznym,</a:t>
            </a: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3200" b="1" dirty="0">
                <a:solidFill>
                  <a:schemeClr val="accent4">
                    <a:lumMod val="75000"/>
                  </a:schemeClr>
                </a:solidFill>
              </a:rPr>
              <a:t>formułować komunikaty tak, </a:t>
            </a: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3200" b="1" dirty="0">
                <a:solidFill>
                  <a:schemeClr val="accent4">
                    <a:lumMod val="75000"/>
                  </a:schemeClr>
                </a:solidFill>
              </a:rPr>
              <a:t>aby mogło zostać zrozumiane.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3200" b="1" dirty="0"/>
              <a:t>Mowa bierna:</a:t>
            </a: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pl-PL" sz="2800" dirty="0"/>
              <a:t>dziecko powinno posiadać odpowiedni</a:t>
            </a: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800" dirty="0"/>
              <a:t> </a:t>
            </a:r>
            <a:r>
              <a:rPr lang="pl-PL" sz="2800" dirty="0">
                <a:solidFill>
                  <a:schemeClr val="accent4">
                    <a:lumMod val="75000"/>
                  </a:schemeClr>
                </a:solidFill>
              </a:rPr>
              <a:t>zasób słów i pojęć, </a:t>
            </a:r>
            <a:r>
              <a:rPr lang="pl-PL" sz="2800" dirty="0"/>
              <a:t>a także </a:t>
            </a:r>
            <a:r>
              <a:rPr lang="pl-PL" sz="2800" dirty="0">
                <a:solidFill>
                  <a:schemeClr val="accent4">
                    <a:lumMod val="75000"/>
                  </a:schemeClr>
                </a:solidFill>
              </a:rPr>
              <a:t>poziom rozumienia mowy,</a:t>
            </a: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800" dirty="0"/>
              <a:t>który pozwalać będzie dziecku </a:t>
            </a: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3200" b="1" dirty="0">
                <a:solidFill>
                  <a:schemeClr val="accent4">
                    <a:lumMod val="75000"/>
                  </a:schemeClr>
                </a:solidFill>
              </a:rPr>
              <a:t>odbierać i właściwie interpretować</a:t>
            </a: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3200" b="1" dirty="0">
                <a:solidFill>
                  <a:schemeClr val="accent4">
                    <a:lumMod val="75000"/>
                  </a:schemeClr>
                </a:solidFill>
              </a:rPr>
              <a:t>komunikaty nadawane przez innych.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pl-PL" sz="3200" b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552BCC0-A7DB-416E-B14D-A70AA3D13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642938"/>
            <a:ext cx="8229600" cy="1143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2800" dirty="0">
                <a:solidFill>
                  <a:srgbClr val="C00000"/>
                </a:solidFill>
                <a:latin typeface="+mn-lt"/>
              </a:rPr>
              <a:t>ELEMENTY ROZWOJU </a:t>
            </a:r>
            <a:br>
              <a:rPr lang="pl-PL" sz="2800" dirty="0">
                <a:solidFill>
                  <a:srgbClr val="C00000"/>
                </a:solidFill>
                <a:latin typeface="+mn-lt"/>
              </a:rPr>
            </a:br>
            <a:r>
              <a:rPr lang="pl-PL" sz="2800" dirty="0">
                <a:solidFill>
                  <a:srgbClr val="C00000"/>
                </a:solidFill>
                <a:latin typeface="+mn-lt"/>
              </a:rPr>
              <a:t>EMOCJONALNO – MOTYWACYJNEGO</a:t>
            </a:r>
            <a:br>
              <a:rPr lang="pl-PL" sz="2800" dirty="0">
                <a:solidFill>
                  <a:srgbClr val="C00000"/>
                </a:solidFill>
                <a:latin typeface="+mn-lt"/>
              </a:rPr>
            </a:br>
            <a:r>
              <a:rPr lang="pl-PL" sz="2800" dirty="0">
                <a:solidFill>
                  <a:srgbClr val="C00000"/>
                </a:solidFill>
                <a:latin typeface="+mn-lt"/>
              </a:rPr>
              <a:t>ISTOTNE DLA DOJRZAŁOŚCI SZKOLNEJ</a:t>
            </a:r>
          </a:p>
        </p:txBody>
      </p:sp>
      <p:sp>
        <p:nvSpPr>
          <p:cNvPr id="30723" name="Symbol zastępczy zawartości 2">
            <a:extLst>
              <a:ext uri="{FF2B5EF4-FFF2-40B4-BE49-F238E27FC236}">
                <a16:creationId xmlns:a16="http://schemas.microsoft.com/office/drawing/2014/main" xmlns="" id="{5FC1873C-2832-47F2-9DC3-F49CB70FD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675" y="2514600"/>
            <a:ext cx="8229600" cy="4446588"/>
          </a:xfrm>
        </p:spPr>
        <p:txBody>
          <a:bodyPr/>
          <a:lstStyle/>
          <a:p>
            <a:pPr marL="0" indent="0" eaLnBrk="1" hangingPunct="1">
              <a:buFont typeface="Wingdings 2" panose="05020102010507070707" pitchFamily="18" charset="2"/>
              <a:buNone/>
            </a:pPr>
            <a:endParaRPr lang="pl-PL" altLang="pl-PL"/>
          </a:p>
        </p:txBody>
      </p:sp>
      <p:sp>
        <p:nvSpPr>
          <p:cNvPr id="4" name="Objaśnienie owalne 3">
            <a:extLst>
              <a:ext uri="{FF2B5EF4-FFF2-40B4-BE49-F238E27FC236}">
                <a16:creationId xmlns:a16="http://schemas.microsoft.com/office/drawing/2014/main" xmlns="" id="{109BD209-E727-4349-86DA-084AE7282CF4}"/>
              </a:ext>
            </a:extLst>
          </p:cNvPr>
          <p:cNvSpPr/>
          <p:nvPr/>
        </p:nvSpPr>
        <p:spPr>
          <a:xfrm>
            <a:off x="5214938" y="2286000"/>
            <a:ext cx="2357437" cy="1071563"/>
          </a:xfrm>
          <a:prstGeom prst="wedgeEllipseCallout">
            <a:avLst>
              <a:gd name="adj1" fmla="val -53933"/>
              <a:gd name="adj2" fmla="val 765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dirty="0"/>
              <a:t>jest wytrwałe, systematyczne i obowiązkowe</a:t>
            </a:r>
          </a:p>
        </p:txBody>
      </p:sp>
      <p:sp>
        <p:nvSpPr>
          <p:cNvPr id="5" name="Objaśnienie owalne 4">
            <a:extLst>
              <a:ext uri="{FF2B5EF4-FFF2-40B4-BE49-F238E27FC236}">
                <a16:creationId xmlns:a16="http://schemas.microsoft.com/office/drawing/2014/main" xmlns="" id="{E336D027-F7CB-4AC5-90FB-58235725C8E2}"/>
              </a:ext>
            </a:extLst>
          </p:cNvPr>
          <p:cNvSpPr/>
          <p:nvPr/>
        </p:nvSpPr>
        <p:spPr>
          <a:xfrm>
            <a:off x="642938" y="2928938"/>
            <a:ext cx="2143125" cy="1214437"/>
          </a:xfrm>
          <a:prstGeom prst="wedgeEllipseCallout">
            <a:avLst>
              <a:gd name="adj1" fmla="val 59008"/>
              <a:gd name="adj2" fmla="val 355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dirty="0"/>
              <a:t>chętnie się uczy, jest dociekliwe</a:t>
            </a:r>
          </a:p>
        </p:txBody>
      </p:sp>
      <p:sp>
        <p:nvSpPr>
          <p:cNvPr id="6" name="Objaśnienie owalne 5">
            <a:extLst>
              <a:ext uri="{FF2B5EF4-FFF2-40B4-BE49-F238E27FC236}">
                <a16:creationId xmlns:a16="http://schemas.microsoft.com/office/drawing/2014/main" xmlns="" id="{41983115-9DB2-4D1C-8C71-1F9B5C51FA7A}"/>
              </a:ext>
            </a:extLst>
          </p:cNvPr>
          <p:cNvSpPr/>
          <p:nvPr/>
        </p:nvSpPr>
        <p:spPr>
          <a:xfrm>
            <a:off x="6286500" y="3500438"/>
            <a:ext cx="2357438" cy="1428750"/>
          </a:xfrm>
          <a:prstGeom prst="wedgeEllipseCallout">
            <a:avLst>
              <a:gd name="adj1" fmla="val -72597"/>
              <a:gd name="adj2" fmla="val -176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dirty="0"/>
              <a:t>prawidłowo reaguje na pozytywne lub negatywne uwagi</a:t>
            </a:r>
          </a:p>
        </p:txBody>
      </p:sp>
      <p:sp>
        <p:nvSpPr>
          <p:cNvPr id="7" name="Objaśnienie owalne 6">
            <a:extLst>
              <a:ext uri="{FF2B5EF4-FFF2-40B4-BE49-F238E27FC236}">
                <a16:creationId xmlns:a16="http://schemas.microsoft.com/office/drawing/2014/main" xmlns="" id="{5F2A05AF-40FE-49AA-A70B-E282B299FF7F}"/>
              </a:ext>
            </a:extLst>
          </p:cNvPr>
          <p:cNvSpPr/>
          <p:nvPr/>
        </p:nvSpPr>
        <p:spPr>
          <a:xfrm>
            <a:off x="785813" y="4357688"/>
            <a:ext cx="1985962" cy="1428750"/>
          </a:xfrm>
          <a:prstGeom prst="wedgeEllipseCallout">
            <a:avLst>
              <a:gd name="adj1" fmla="val 65419"/>
              <a:gd name="adj2" fmla="val -380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dirty="0"/>
              <a:t>utrzymuje porządek, dba o swoje rzeczy</a:t>
            </a:r>
          </a:p>
        </p:txBody>
      </p:sp>
      <p:sp>
        <p:nvSpPr>
          <p:cNvPr id="8" name="Objaśnienie owalne 7">
            <a:extLst>
              <a:ext uri="{FF2B5EF4-FFF2-40B4-BE49-F238E27FC236}">
                <a16:creationId xmlns:a16="http://schemas.microsoft.com/office/drawing/2014/main" xmlns="" id="{4174DFEA-51D0-4035-853C-4DE5E0CBFA3E}"/>
              </a:ext>
            </a:extLst>
          </p:cNvPr>
          <p:cNvSpPr/>
          <p:nvPr/>
        </p:nvSpPr>
        <p:spPr>
          <a:xfrm>
            <a:off x="4714875" y="5000625"/>
            <a:ext cx="3786188" cy="1285875"/>
          </a:xfrm>
          <a:prstGeom prst="wedgeEllipseCallout">
            <a:avLst>
              <a:gd name="adj1" fmla="val -32944"/>
              <a:gd name="adj2" fmla="val -866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dirty="0"/>
              <a:t>reaguje adekwatnie do sytuacji (bez wybuchania złością, bez płaczu, drażliwości, lękliwości)</a:t>
            </a:r>
          </a:p>
        </p:txBody>
      </p:sp>
      <p:sp>
        <p:nvSpPr>
          <p:cNvPr id="9" name="Objaśnienie owalne 8">
            <a:extLst>
              <a:ext uri="{FF2B5EF4-FFF2-40B4-BE49-F238E27FC236}">
                <a16:creationId xmlns:a16="http://schemas.microsoft.com/office/drawing/2014/main" xmlns="" id="{C3FE47A3-016C-4EA8-97B3-84B399953817}"/>
              </a:ext>
            </a:extLst>
          </p:cNvPr>
          <p:cNvSpPr/>
          <p:nvPr/>
        </p:nvSpPr>
        <p:spPr>
          <a:xfrm>
            <a:off x="2714625" y="5286375"/>
            <a:ext cx="1843088" cy="857250"/>
          </a:xfrm>
          <a:prstGeom prst="wedgeEllipseCallout">
            <a:avLst>
              <a:gd name="adj1" fmla="val 11876"/>
              <a:gd name="adj2" fmla="val -819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dirty="0"/>
              <a:t>chętnie wykonuje zadania</a:t>
            </a:r>
          </a:p>
        </p:txBody>
      </p:sp>
      <p:sp>
        <p:nvSpPr>
          <p:cNvPr id="10" name="Objaśnienie owalne 9">
            <a:extLst>
              <a:ext uri="{FF2B5EF4-FFF2-40B4-BE49-F238E27FC236}">
                <a16:creationId xmlns:a16="http://schemas.microsoft.com/office/drawing/2014/main" xmlns="" id="{437AF493-7803-47A4-86B7-D33B11F469CD}"/>
              </a:ext>
            </a:extLst>
          </p:cNvPr>
          <p:cNvSpPr/>
          <p:nvPr/>
        </p:nvSpPr>
        <p:spPr>
          <a:xfrm>
            <a:off x="2928938" y="2357438"/>
            <a:ext cx="1857375" cy="898525"/>
          </a:xfrm>
          <a:prstGeom prst="wedgeEllipseCallout">
            <a:avLst>
              <a:gd name="adj1" fmla="val 5980"/>
              <a:gd name="adj2" fmla="val 746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dirty="0"/>
              <a:t>panuje nad emocjami</a:t>
            </a:r>
          </a:p>
        </p:txBody>
      </p:sp>
      <p:pic>
        <p:nvPicPr>
          <p:cNvPr id="30731" name="Picture 11" descr="C:\Users\User\AppData\Local\Microsoft\Windows\Temporary Internet Files\Content.IE5\LRSLM0GN\MP900439336[1].jpg">
            <a:extLst>
              <a:ext uri="{FF2B5EF4-FFF2-40B4-BE49-F238E27FC236}">
                <a16:creationId xmlns:a16="http://schemas.microsoft.com/office/drawing/2014/main" xmlns="" id="{719114F5-672F-4776-8EE7-3915765127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63975" y="3300413"/>
            <a:ext cx="1128713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188CEE2-1B14-4E4C-844B-FD3FCB675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3600" dirty="0">
                <a:solidFill>
                  <a:srgbClr val="CC0000"/>
                </a:solidFill>
                <a:latin typeface="+mn-lt"/>
              </a:rPr>
              <a:t>UMIEJĘTNOŚĆ </a:t>
            </a:r>
            <a:br>
              <a:rPr lang="pl-PL" sz="3600" dirty="0">
                <a:solidFill>
                  <a:srgbClr val="CC0000"/>
                </a:solidFill>
                <a:latin typeface="+mn-lt"/>
              </a:rPr>
            </a:br>
            <a:r>
              <a:rPr lang="pl-PL" sz="3600" dirty="0">
                <a:solidFill>
                  <a:srgbClr val="CC0000"/>
                </a:solidFill>
                <a:latin typeface="+mn-lt"/>
              </a:rPr>
              <a:t>POKONYWANIA TRUDNOŚCI</a:t>
            </a:r>
            <a:endParaRPr lang="pl-PL" sz="3600" dirty="0">
              <a:latin typeface="+mn-lt"/>
            </a:endParaRPr>
          </a:p>
        </p:txBody>
      </p:sp>
      <p:sp>
        <p:nvSpPr>
          <p:cNvPr id="31747" name="Symbol zastępczy zawartości 2">
            <a:extLst>
              <a:ext uri="{FF2B5EF4-FFF2-40B4-BE49-F238E27FC236}">
                <a16:creationId xmlns:a16="http://schemas.microsoft.com/office/drawing/2014/main" xmlns="" id="{E298C9A2-A834-4BAC-9AE0-478F702A0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 2" panose="05020102010507070707" pitchFamily="18" charset="2"/>
              <a:buNone/>
            </a:pPr>
            <a:endParaRPr lang="pl-PL" altLang="pl-PL" sz="2400" dirty="0"/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pl-PL" altLang="pl-PL" sz="2800" dirty="0"/>
              <a:t>Dziecko dojrzałe do szkoły 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pl-PL" altLang="pl-PL" sz="2800" dirty="0">
                <a:solidFill>
                  <a:schemeClr val="accent5">
                    <a:lumMod val="75000"/>
                  </a:schemeClr>
                </a:solidFill>
              </a:rPr>
              <a:t>próbuje pokonywać trudności:</a:t>
            </a:r>
          </a:p>
          <a:p>
            <a:pPr eaLnBrk="1" hangingPunct="1"/>
            <a:r>
              <a:rPr lang="pl-PL" altLang="pl-PL" sz="2800" dirty="0"/>
              <a:t>podejmuje wysiłek, mimo niechęci,</a:t>
            </a:r>
          </a:p>
          <a:p>
            <a:pPr eaLnBrk="1" hangingPunct="1"/>
            <a:r>
              <a:rPr lang="pl-PL" altLang="pl-PL" sz="2800" dirty="0"/>
              <a:t>szuka rozwiązania zadania, nawet  jeśli nie domyśli się go w pierwszej chwili,</a:t>
            </a:r>
          </a:p>
          <a:p>
            <a:pPr eaLnBrk="1" hangingPunct="1"/>
            <a:r>
              <a:rPr lang="pl-PL" altLang="pl-PL" sz="2800" dirty="0"/>
              <a:t>niezadowolone z efektów swojej pracy,  nie zniechęca się, podejmuje kolejne próby.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endParaRPr lang="pl-PL" altLang="pl-PL" sz="2400" dirty="0"/>
          </a:p>
          <a:p>
            <a:pPr algn="ctr" eaLnBrk="1" hangingPunct="1">
              <a:buFont typeface="Wingdings 2" panose="05020102010507070707" pitchFamily="18" charset="2"/>
              <a:buNone/>
            </a:pPr>
            <a:endParaRPr lang="pl-PL" altLang="pl-PL" sz="2400" dirty="0"/>
          </a:p>
          <a:p>
            <a:pPr algn="ctr" eaLnBrk="1" hangingPunct="1">
              <a:buFont typeface="Wingdings 2" panose="05020102010507070707" pitchFamily="18" charset="2"/>
              <a:buNone/>
            </a:pPr>
            <a:endParaRPr lang="pl-PL" altLang="pl-PL" sz="2400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pl-PL" altLang="pl-PL" sz="2400" dirty="0"/>
          </a:p>
          <a:p>
            <a:pPr eaLnBrk="1" hangingPunct="1"/>
            <a:endParaRPr lang="pl-PL" altLang="pl-PL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23796FB-FC00-43FA-B93F-501A02649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5400" dirty="0">
                <a:solidFill>
                  <a:srgbClr val="CC0000"/>
                </a:solidFill>
                <a:latin typeface="+mn-lt"/>
              </a:rPr>
              <a:t>EMPATIA</a:t>
            </a:r>
            <a:endParaRPr lang="pl-PL" dirty="0"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E9326906-1C4D-4C3D-8F10-33AA7033D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3000" dirty="0"/>
              <a:t>Dziecko zaczyna 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3000" dirty="0">
                <a:solidFill>
                  <a:srgbClr val="CC0000"/>
                </a:solidFill>
              </a:rPr>
              <a:t>uświadamiać sobie uczucia innych osób</a:t>
            </a:r>
            <a:r>
              <a:rPr lang="pl-PL" sz="3000" dirty="0"/>
              <a:t>, 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3000" dirty="0"/>
              <a:t>co z kolei stanowi podstawę 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3000" dirty="0"/>
              <a:t>dla kształtowania się 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3000" dirty="0">
                <a:solidFill>
                  <a:srgbClr val="CC0000"/>
                </a:solidFill>
              </a:rPr>
              <a:t>dojrzałych uczuć</a:t>
            </a:r>
            <a:r>
              <a:rPr lang="pl-PL" sz="3000" dirty="0">
                <a:solidFill>
                  <a:srgbClr val="339933"/>
                </a:solidFill>
              </a:rPr>
              <a:t> </a:t>
            </a:r>
            <a:r>
              <a:rPr lang="pl-PL" sz="3000" dirty="0"/>
              <a:t>i</a:t>
            </a:r>
            <a:r>
              <a:rPr lang="pl-PL" sz="3000" dirty="0">
                <a:solidFill>
                  <a:srgbClr val="339933"/>
                </a:solidFill>
              </a:rPr>
              <a:t> </a:t>
            </a:r>
            <a:r>
              <a:rPr lang="pl-PL" sz="3000" dirty="0">
                <a:solidFill>
                  <a:srgbClr val="CC0000"/>
                </a:solidFill>
              </a:rPr>
              <a:t>relacji społecznych</a:t>
            </a:r>
            <a:r>
              <a:rPr lang="pl-PL" sz="3000" dirty="0">
                <a:solidFill>
                  <a:srgbClr val="339933"/>
                </a:solidFill>
              </a:rPr>
              <a:t>, 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3000" dirty="0"/>
              <a:t>takich jak </a:t>
            </a:r>
            <a:r>
              <a:rPr lang="pl-PL" sz="3000" dirty="0">
                <a:solidFill>
                  <a:srgbClr val="CC0000"/>
                </a:solidFill>
              </a:rPr>
              <a:t>współczucie</a:t>
            </a:r>
            <a:r>
              <a:rPr lang="pl-PL" sz="3000" dirty="0"/>
              <a:t>, </a:t>
            </a:r>
            <a:r>
              <a:rPr lang="pl-PL" sz="3000" dirty="0">
                <a:solidFill>
                  <a:srgbClr val="CC0000"/>
                </a:solidFill>
              </a:rPr>
              <a:t>przyjaźń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pl-PL" sz="3000" dirty="0"/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3000" u="sng" dirty="0">
                <a:solidFill>
                  <a:srgbClr val="CC0000"/>
                </a:solidFill>
              </a:rPr>
              <a:t>Rozwój emocjonalno – motywacyjny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3000" u="sng" dirty="0"/>
              <a:t>ma bardzo istotny wpływ na 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3000" u="sng" dirty="0">
                <a:solidFill>
                  <a:srgbClr val="CC0000"/>
                </a:solidFill>
              </a:rPr>
              <a:t>funkcjonowanie społeczne dziecka</a:t>
            </a:r>
            <a:r>
              <a:rPr lang="pl-PL" sz="3000" dirty="0">
                <a:solidFill>
                  <a:srgbClr val="CC0000"/>
                </a:solidFill>
              </a:rPr>
              <a:t>.</a:t>
            </a:r>
            <a:r>
              <a:rPr lang="pl-PL" sz="3000" dirty="0"/>
              <a:t> 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pl-PL" sz="2400" dirty="0">
              <a:solidFill>
                <a:srgbClr val="CC0000"/>
              </a:solidFill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pl-PL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CFBA222-8188-4D57-A13C-87591FEA4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2800" dirty="0">
                <a:solidFill>
                  <a:srgbClr val="CC0000"/>
                </a:solidFill>
                <a:latin typeface="+mn-lt"/>
              </a:rPr>
              <a:t>JAK WSPIERAĆ ROZWÓJ </a:t>
            </a:r>
            <a:br>
              <a:rPr lang="pl-PL" sz="2800" dirty="0">
                <a:solidFill>
                  <a:srgbClr val="CC0000"/>
                </a:solidFill>
                <a:latin typeface="+mn-lt"/>
              </a:rPr>
            </a:br>
            <a:r>
              <a:rPr lang="pl-PL" sz="2800" dirty="0">
                <a:solidFill>
                  <a:srgbClr val="CC0000"/>
                </a:solidFill>
                <a:latin typeface="+mn-lt"/>
              </a:rPr>
              <a:t>EMOCJONALNO – MOTYWACYJNY DZIECKA?</a:t>
            </a:r>
            <a:endParaRPr lang="pl-PL" sz="2800" dirty="0"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23F18E24-75EA-455A-B6AD-363F3D1894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sz="2800" dirty="0"/>
              <a:t>Rozmawiać z dzieckiem o uczuciach.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sz="2000" dirty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sz="2800" dirty="0"/>
              <a:t>Uwrażliwiać dziecko na potrzeby i uczucia innych osób poprzez rozmowy oraz prezentowanie właściwych postaw społecznych.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sz="2000" dirty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sz="2800" dirty="0"/>
              <a:t>Powierzać dziecku obowiązki i odpowiedzialne zadania (dostosowane do wieku).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sz="2000" dirty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sz="2800" dirty="0"/>
              <a:t>Rozbudzać w dziecku ciekawość poznawczą poprzez bogactwo doświadczeń, muzea, kino intelektualnych                    i kulturalnych... (książki, wystawy, muzea, kino, teatr, wycieczki).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pl-PL" sz="2800" dirty="0">
              <a:solidFill>
                <a:srgbClr val="FF000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E6FF985-3B64-455F-83EF-B5CDAB37D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186738" cy="1509713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3200" b="1" dirty="0"/>
              <a:t>Na osiągnięcie gotowości szkolnej ma wpływ dojrzewanie dziecka w wybranych aspektach rozwoju</a:t>
            </a:r>
            <a:endParaRPr lang="pl-PL" sz="3200" dirty="0">
              <a:latin typeface="+mn-lt"/>
            </a:endParaRPr>
          </a:p>
        </p:txBody>
      </p:sp>
      <p:sp>
        <p:nvSpPr>
          <p:cNvPr id="4" name="AutoShape 16">
            <a:extLst>
              <a:ext uri="{FF2B5EF4-FFF2-40B4-BE49-F238E27FC236}">
                <a16:creationId xmlns:a16="http://schemas.microsoft.com/office/drawing/2014/main" xmlns="" id="{EAF1597E-9FE8-4396-A2E2-0FDDD70DE0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28625" y="3357563"/>
            <a:ext cx="2500313" cy="3071812"/>
          </a:xfrm>
          <a:prstGeom prst="cube">
            <a:avLst>
              <a:gd name="adj" fmla="val 25000"/>
            </a:avLst>
          </a:prstGeom>
          <a:solidFill>
            <a:srgbClr val="FF9900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pl-PL" altLang="pl-PL" sz="2400"/>
              <a:t>ROZWÓJ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pl-PL" altLang="pl-PL" sz="2400"/>
              <a:t>  FIZYCZNY</a:t>
            </a:r>
          </a:p>
        </p:txBody>
      </p:sp>
      <p:sp>
        <p:nvSpPr>
          <p:cNvPr id="5" name="AutoShape 13">
            <a:extLst>
              <a:ext uri="{FF2B5EF4-FFF2-40B4-BE49-F238E27FC236}">
                <a16:creationId xmlns:a16="http://schemas.microsoft.com/office/drawing/2014/main" xmlns="" id="{44523E5C-E35D-4384-81B4-943BD42162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7438" y="4857750"/>
            <a:ext cx="3033712" cy="1500188"/>
          </a:xfrm>
          <a:prstGeom prst="cube">
            <a:avLst>
              <a:gd name="adj" fmla="val 23148"/>
            </a:avLst>
          </a:prstGeom>
          <a:solidFill>
            <a:srgbClr val="FF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/>
              <a:t>ROZWÓJ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/>
              <a:t>PERCEPCYJNO-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/>
              <a:t>MOTORYCZNY</a:t>
            </a:r>
          </a:p>
        </p:txBody>
      </p:sp>
      <p:sp>
        <p:nvSpPr>
          <p:cNvPr id="6" name="AutoShape 12">
            <a:extLst>
              <a:ext uri="{FF2B5EF4-FFF2-40B4-BE49-F238E27FC236}">
                <a16:creationId xmlns:a16="http://schemas.microsoft.com/office/drawing/2014/main" xmlns="" id="{F7A1A439-E7E6-4D48-9022-438389C7BD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875" y="4643438"/>
            <a:ext cx="2500313" cy="1714500"/>
          </a:xfrm>
          <a:prstGeom prst="cube">
            <a:avLst>
              <a:gd name="adj" fmla="val 5843"/>
            </a:avLst>
          </a:prstGeom>
          <a:solidFill>
            <a:srgbClr val="F4325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/>
              <a:t>ROZWÓJ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/>
              <a:t>EMOCJONALNO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/>
              <a:t>- MOTYWACYJNY</a:t>
            </a:r>
          </a:p>
        </p:txBody>
      </p:sp>
      <p:sp>
        <p:nvSpPr>
          <p:cNvPr id="7" name="AutoShape 10">
            <a:extLst>
              <a:ext uri="{FF2B5EF4-FFF2-40B4-BE49-F238E27FC236}">
                <a16:creationId xmlns:a16="http://schemas.microsoft.com/office/drawing/2014/main" xmlns="" id="{0856D0F0-64FA-4F42-BFD7-C182A0E20E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6188" y="2617788"/>
            <a:ext cx="2714625" cy="2357437"/>
          </a:xfrm>
          <a:prstGeom prst="cube">
            <a:avLst>
              <a:gd name="adj" fmla="val 23148"/>
            </a:avLst>
          </a:prstGeom>
          <a:solidFill>
            <a:srgbClr val="3AEC4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/>
              <a:t>ROZWÓJ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/>
              <a:t>UMYSŁOWY –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/>
              <a:t>poznawczy</a:t>
            </a:r>
          </a:p>
        </p:txBody>
      </p:sp>
      <p:sp>
        <p:nvSpPr>
          <p:cNvPr id="8" name="AutoShape 14">
            <a:extLst>
              <a:ext uri="{FF2B5EF4-FFF2-40B4-BE49-F238E27FC236}">
                <a16:creationId xmlns:a16="http://schemas.microsoft.com/office/drawing/2014/main" xmlns="" id="{0651839B-76F0-451A-B13B-A655E581E3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8363" y="3071813"/>
            <a:ext cx="2571750" cy="1857375"/>
          </a:xfrm>
          <a:prstGeom prst="cube">
            <a:avLst>
              <a:gd name="adj" fmla="val 23148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/>
              <a:t>ROZWÓJ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/>
              <a:t>SPOŁECZNY</a:t>
            </a:r>
          </a:p>
        </p:txBody>
      </p:sp>
      <p:pic>
        <p:nvPicPr>
          <p:cNvPr id="7176" name="Picture 2" descr="http://t0.gstatic.com/images?q=tbn:ANd9GcRNQYBpPOqtvWbus5A8yfq8nal2PZHqSLhqofJ58iNODReHhCuvlQ">
            <a:extLst>
              <a:ext uri="{FF2B5EF4-FFF2-40B4-BE49-F238E27FC236}">
                <a16:creationId xmlns:a16="http://schemas.microsoft.com/office/drawing/2014/main" xmlns="" id="{9E032133-2B18-41D2-B89F-4AE7D6583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67575" y="3929063"/>
            <a:ext cx="1876425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5" grpId="0" animBg="1" autoUpdateAnimBg="0"/>
      <p:bldP spid="6" grpId="0" animBg="1" autoUpdateAnimBg="0"/>
      <p:bldP spid="7" grpId="0" animBg="1" autoUpdateAnimBg="0"/>
      <p:bldP spid="8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206AE36-3C2D-432A-AAAF-6F3919B81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063" y="714375"/>
            <a:ext cx="82296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3200" dirty="0">
                <a:solidFill>
                  <a:srgbClr val="002060"/>
                </a:solidFill>
                <a:latin typeface="+mn-lt"/>
              </a:rPr>
              <a:t>ASPEKTY ROZWOJU SPOŁECZNEGO</a:t>
            </a:r>
            <a:br>
              <a:rPr lang="pl-PL" sz="3200" dirty="0">
                <a:solidFill>
                  <a:srgbClr val="002060"/>
                </a:solidFill>
                <a:latin typeface="+mn-lt"/>
              </a:rPr>
            </a:br>
            <a:r>
              <a:rPr lang="pl-PL" sz="3200" dirty="0">
                <a:solidFill>
                  <a:srgbClr val="002060"/>
                </a:solidFill>
                <a:latin typeface="+mn-lt"/>
              </a:rPr>
              <a:t>ISTOTNE DLA DOJRZAŁOŚCI SZKOLNEJ</a:t>
            </a:r>
          </a:p>
        </p:txBody>
      </p:sp>
      <p:sp>
        <p:nvSpPr>
          <p:cNvPr id="34819" name="Symbol zastępczy zawartości 2">
            <a:extLst>
              <a:ext uri="{FF2B5EF4-FFF2-40B4-BE49-F238E27FC236}">
                <a16:creationId xmlns:a16="http://schemas.microsoft.com/office/drawing/2014/main" xmlns="" id="{7669933C-560D-454B-A153-6DCDE7C8B0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65150" y="1492250"/>
            <a:ext cx="9251950" cy="4832350"/>
          </a:xfrm>
        </p:spPr>
        <p:txBody>
          <a:bodyPr/>
          <a:lstStyle/>
          <a:p>
            <a:pPr lvl="3" eaLnBrk="1" hangingPunct="1"/>
            <a:endParaRPr lang="pl-PL" altLang="pl-PL" sz="3000" dirty="0">
              <a:solidFill>
                <a:srgbClr val="C00000"/>
              </a:solidFill>
            </a:endParaRPr>
          </a:p>
          <a:p>
            <a:pPr lvl="3" eaLnBrk="1" hangingPunct="1"/>
            <a:r>
              <a:rPr lang="pl-PL" altLang="pl-PL" sz="3000" dirty="0">
                <a:solidFill>
                  <a:srgbClr val="C00000"/>
                </a:solidFill>
              </a:rPr>
              <a:t>Dziecko dobrze funkcjonujące:</a:t>
            </a:r>
          </a:p>
          <a:p>
            <a:pPr eaLnBrk="1" hangingPunct="1"/>
            <a:endParaRPr lang="pl-PL" altLang="pl-PL" sz="3600" dirty="0"/>
          </a:p>
        </p:txBody>
      </p:sp>
      <p:sp>
        <p:nvSpPr>
          <p:cNvPr id="4" name="Objaśnienie owalne 3">
            <a:extLst>
              <a:ext uri="{FF2B5EF4-FFF2-40B4-BE49-F238E27FC236}">
                <a16:creationId xmlns:a16="http://schemas.microsoft.com/office/drawing/2014/main" xmlns="" id="{7A2046DC-0657-4CEE-AA88-752CBECDF7AE}"/>
              </a:ext>
            </a:extLst>
          </p:cNvPr>
          <p:cNvSpPr/>
          <p:nvPr/>
        </p:nvSpPr>
        <p:spPr>
          <a:xfrm>
            <a:off x="5143500" y="2714625"/>
            <a:ext cx="2143125" cy="928688"/>
          </a:xfrm>
          <a:prstGeom prst="wedgeEllipseCallou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dirty="0"/>
              <a:t>adaptuje się w nowym otoczeniu</a:t>
            </a:r>
          </a:p>
        </p:txBody>
      </p:sp>
      <p:sp>
        <p:nvSpPr>
          <p:cNvPr id="5" name="Objaśnienie owalne 4">
            <a:extLst>
              <a:ext uri="{FF2B5EF4-FFF2-40B4-BE49-F238E27FC236}">
                <a16:creationId xmlns:a16="http://schemas.microsoft.com/office/drawing/2014/main" xmlns="" id="{C62B26C4-F49B-459D-9D5F-22AC265B61AD}"/>
              </a:ext>
            </a:extLst>
          </p:cNvPr>
          <p:cNvSpPr/>
          <p:nvPr/>
        </p:nvSpPr>
        <p:spPr>
          <a:xfrm>
            <a:off x="428625" y="3786188"/>
            <a:ext cx="1928813" cy="1041400"/>
          </a:xfrm>
          <a:prstGeom prst="wedgeEllipseCallout">
            <a:avLst>
              <a:gd name="adj1" fmla="val 62932"/>
              <a:gd name="adj2" fmla="val 4830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dirty="0"/>
              <a:t>liczy się z potrzebami kolegów</a:t>
            </a:r>
          </a:p>
        </p:txBody>
      </p:sp>
      <p:sp>
        <p:nvSpPr>
          <p:cNvPr id="6" name="Objaśnienie owalne 5">
            <a:extLst>
              <a:ext uri="{FF2B5EF4-FFF2-40B4-BE49-F238E27FC236}">
                <a16:creationId xmlns:a16="http://schemas.microsoft.com/office/drawing/2014/main" xmlns="" id="{CCB5DB23-59D4-44FF-9149-440A6E01E154}"/>
              </a:ext>
            </a:extLst>
          </p:cNvPr>
          <p:cNvSpPr/>
          <p:nvPr/>
        </p:nvSpPr>
        <p:spPr>
          <a:xfrm>
            <a:off x="5929313" y="3714750"/>
            <a:ext cx="2500312" cy="1214438"/>
          </a:xfrm>
          <a:prstGeom prst="wedgeEllipseCallout">
            <a:avLst>
              <a:gd name="adj1" fmla="val -60634"/>
              <a:gd name="adj2" fmla="val -2662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dirty="0"/>
              <a:t>słucha innych bez przerywania wypowiedzi</a:t>
            </a:r>
          </a:p>
        </p:txBody>
      </p:sp>
      <p:sp>
        <p:nvSpPr>
          <p:cNvPr id="7" name="Objaśnienie owalne 6">
            <a:extLst>
              <a:ext uri="{FF2B5EF4-FFF2-40B4-BE49-F238E27FC236}">
                <a16:creationId xmlns:a16="http://schemas.microsoft.com/office/drawing/2014/main" xmlns="" id="{67FB2D94-43BD-417A-B633-DF1A83D1B631}"/>
              </a:ext>
            </a:extLst>
          </p:cNvPr>
          <p:cNvSpPr/>
          <p:nvPr/>
        </p:nvSpPr>
        <p:spPr>
          <a:xfrm>
            <a:off x="785813" y="2714625"/>
            <a:ext cx="2428875" cy="1000125"/>
          </a:xfrm>
          <a:prstGeom prst="wedgeEllipseCallout">
            <a:avLst>
              <a:gd name="adj1" fmla="val 39115"/>
              <a:gd name="adj2" fmla="val 81590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dirty="0"/>
              <a:t>szybko odnajduje się w grupie</a:t>
            </a:r>
          </a:p>
        </p:txBody>
      </p:sp>
      <p:sp>
        <p:nvSpPr>
          <p:cNvPr id="8" name="Objaśnienie owalne 7">
            <a:extLst>
              <a:ext uri="{FF2B5EF4-FFF2-40B4-BE49-F238E27FC236}">
                <a16:creationId xmlns:a16="http://schemas.microsoft.com/office/drawing/2014/main" xmlns="" id="{BA78B379-7944-4A25-81A6-ED5C5F313DA3}"/>
              </a:ext>
            </a:extLst>
          </p:cNvPr>
          <p:cNvSpPr/>
          <p:nvPr/>
        </p:nvSpPr>
        <p:spPr>
          <a:xfrm>
            <a:off x="785813" y="5072063"/>
            <a:ext cx="3214687" cy="1357312"/>
          </a:xfrm>
          <a:prstGeom prst="wedgeEllipseCallout">
            <a:avLst>
              <a:gd name="adj1" fmla="val 28202"/>
              <a:gd name="adj2" fmla="val -68932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dirty="0"/>
              <a:t>przyjmuje komunikat kierowany do grupy jako adresowany do siebie</a:t>
            </a:r>
          </a:p>
        </p:txBody>
      </p:sp>
      <p:sp>
        <p:nvSpPr>
          <p:cNvPr id="9" name="Objaśnienie owalne 8">
            <a:extLst>
              <a:ext uri="{FF2B5EF4-FFF2-40B4-BE49-F238E27FC236}">
                <a16:creationId xmlns:a16="http://schemas.microsoft.com/office/drawing/2014/main" xmlns="" id="{DD0EBF76-27F8-4EFA-8767-845672BFFA76}"/>
              </a:ext>
            </a:extLst>
          </p:cNvPr>
          <p:cNvSpPr/>
          <p:nvPr/>
        </p:nvSpPr>
        <p:spPr>
          <a:xfrm>
            <a:off x="4000500" y="4857750"/>
            <a:ext cx="3000375" cy="1571625"/>
          </a:xfrm>
          <a:prstGeom prst="wedgeEllipseCallout">
            <a:avLst>
              <a:gd name="adj1" fmla="val -30265"/>
              <a:gd name="adj2" fmla="val -47812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dirty="0"/>
              <a:t>jest „wrażliwe” na opinie nauczycieli i innych osób dorosłych</a:t>
            </a:r>
          </a:p>
        </p:txBody>
      </p:sp>
      <p:pic>
        <p:nvPicPr>
          <p:cNvPr id="34826" name="Picture 10" descr="C:\Users\User\AppData\Local\Microsoft\Windows\Temporary Internet Files\Content.IE5\JBK95OMK\MC900436161[1].wmf">
            <a:extLst>
              <a:ext uri="{FF2B5EF4-FFF2-40B4-BE49-F238E27FC236}">
                <a16:creationId xmlns:a16="http://schemas.microsoft.com/office/drawing/2014/main" xmlns="" id="{7292C93E-8BB7-4F50-BA08-EDBF63B059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14688" y="3432175"/>
            <a:ext cx="1978025" cy="142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E554FBF-B33D-428F-9354-13E11C262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3600" dirty="0">
                <a:solidFill>
                  <a:srgbClr val="002060"/>
                </a:solidFill>
                <a:latin typeface="+mn-lt"/>
              </a:rPr>
              <a:t>ROZUMIENIE </a:t>
            </a:r>
            <a:br>
              <a:rPr lang="pl-PL" sz="3600" dirty="0">
                <a:solidFill>
                  <a:srgbClr val="002060"/>
                </a:solidFill>
                <a:latin typeface="+mn-lt"/>
              </a:rPr>
            </a:br>
            <a:r>
              <a:rPr lang="pl-PL" sz="3600" dirty="0">
                <a:solidFill>
                  <a:srgbClr val="002060"/>
                </a:solidFill>
                <a:latin typeface="+mn-lt"/>
              </a:rPr>
              <a:t>ZASAD I NORM SPOŁECZNYCH </a:t>
            </a:r>
          </a:p>
        </p:txBody>
      </p:sp>
      <p:sp>
        <p:nvSpPr>
          <p:cNvPr id="35843" name="Symbol zastępczy zawartości 2">
            <a:extLst>
              <a:ext uri="{FF2B5EF4-FFF2-40B4-BE49-F238E27FC236}">
                <a16:creationId xmlns:a16="http://schemas.microsoft.com/office/drawing/2014/main" xmlns="" id="{E4B53B04-0342-4CE6-B638-DDBA21A85B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 2" panose="05020102010507070707" pitchFamily="18" charset="2"/>
              <a:buNone/>
            </a:pPr>
            <a:endParaRPr lang="pl-PL" altLang="pl-PL" sz="2400" dirty="0"/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pl-PL" altLang="pl-PL" sz="2800" dirty="0"/>
              <a:t>Dziecko dojrzałe do szkoły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pl-PL" altLang="pl-PL" sz="2800" dirty="0"/>
              <a:t> zaczyna </a:t>
            </a:r>
            <a:r>
              <a:rPr lang="pl-PL" altLang="pl-PL" sz="2800" b="1" dirty="0">
                <a:solidFill>
                  <a:srgbClr val="002060"/>
                </a:solidFill>
              </a:rPr>
              <a:t>rozumieć zasady i normy społeczne</a:t>
            </a:r>
            <a:r>
              <a:rPr lang="pl-PL" altLang="pl-PL" sz="2800" dirty="0">
                <a:solidFill>
                  <a:srgbClr val="002060"/>
                </a:solidFill>
              </a:rPr>
              <a:t> </a:t>
            </a:r>
            <a:r>
              <a:rPr lang="pl-PL" altLang="pl-PL" sz="2800" dirty="0"/>
              <a:t>oraz staje się zdolne 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pl-PL" altLang="pl-PL" sz="2800" dirty="0"/>
              <a:t>do ich </a:t>
            </a:r>
            <a:r>
              <a:rPr lang="pl-PL" altLang="pl-PL" sz="2800" b="1" dirty="0">
                <a:solidFill>
                  <a:srgbClr val="002060"/>
                </a:solidFill>
              </a:rPr>
              <a:t>przyswajania i przestrzegania. 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endParaRPr lang="pl-PL" altLang="pl-PL" sz="2400" dirty="0"/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pl-PL" altLang="pl-PL" sz="2800" dirty="0"/>
              <a:t>Dziecko uczy się zasad – i co istotne- stosuje się do nich również wtedy, gdy nikt z dorosłych nie patrzy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A4B7144-F209-461D-820C-F221F2588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063" y="704850"/>
            <a:ext cx="8186737" cy="79533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3600" dirty="0">
                <a:solidFill>
                  <a:srgbClr val="002060"/>
                </a:solidFill>
                <a:latin typeface="+mn-lt"/>
              </a:rPr>
              <a:t>Jak wspierać rozwój społeczny dziecka?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7DBA5A44-EEE5-4CF0-A26B-06E8911561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sz="2800" dirty="0"/>
              <a:t>Dawać dziecku jak najwięcej okazji do kontaktów z rówieśnikami.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sz="20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sz="2800" dirty="0"/>
              <a:t> Stwarzać dziecku okazje do radzenia sobie w różnych sytuacjach społecznych.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sz="20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sz="2800" dirty="0"/>
              <a:t>Inspirować dziecko do zachowań prospołecznych (działania na rzecz innych).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sz="20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sz="2800" dirty="0"/>
              <a:t>Rozmawiać z dzieckiem o jego uczuciach związanych z przeżytymi sukcesami oraz porażkami.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ytuł 1">
            <a:extLst>
              <a:ext uri="{FF2B5EF4-FFF2-40B4-BE49-F238E27FC236}">
                <a16:creationId xmlns:a16="http://schemas.microsoft.com/office/drawing/2014/main" xmlns="" id="{3942EDF8-BEB3-49E6-8918-4ED1153EB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79090"/>
          </a:xfrm>
        </p:spPr>
        <p:txBody>
          <a:bodyPr/>
          <a:lstStyle/>
          <a:p>
            <a:pPr eaLnBrk="1" hangingPunct="1"/>
            <a:r>
              <a:rPr lang="pl-PL" altLang="pl-PL" sz="3000" dirty="0">
                <a:solidFill>
                  <a:srgbClr val="C00000"/>
                </a:solidFill>
                <a:latin typeface="+mn-lt"/>
              </a:rPr>
              <a:t>Sześciolatek kończący oddział przedszkolny:</a:t>
            </a:r>
          </a:p>
        </p:txBody>
      </p:sp>
      <p:sp>
        <p:nvSpPr>
          <p:cNvPr id="37891" name="Symbol zastępczy zawartości 2">
            <a:extLst>
              <a:ext uri="{FF2B5EF4-FFF2-40B4-BE49-F238E27FC236}">
                <a16:creationId xmlns:a16="http://schemas.microsoft.com/office/drawing/2014/main" xmlns="" id="{765F25E9-6118-496C-8CB7-E052DB37D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9"/>
            <a:ext cx="8229600" cy="4623792"/>
          </a:xfrm>
        </p:spPr>
        <p:txBody>
          <a:bodyPr/>
          <a:lstStyle/>
          <a:p>
            <a:pPr eaLnBrk="1" hangingPunct="1"/>
            <a:r>
              <a:rPr lang="pl-PL" altLang="pl-PL" sz="2000" dirty="0"/>
              <a:t>Potrafi określić kierunki oraz miejsca na kartce, rozumie polecenia typu: narysuj kółko w lewym górnym rogu kartki, narysuj szlaczek zaczynając od lewej strony kartki,</a:t>
            </a:r>
          </a:p>
          <a:p>
            <a:pPr eaLnBrk="1" hangingPunct="1"/>
            <a:r>
              <a:rPr lang="pl-PL" altLang="pl-PL" sz="2000" dirty="0"/>
              <a:t>Potrafi uważnie patrzeć, rozpoznaje i zapamiętuje to, co jest przedstawione na obrazkach, dostrzega podobieństwa i różnice pomiędzy obrazkami, </a:t>
            </a:r>
          </a:p>
          <a:p>
            <a:pPr eaLnBrk="1" hangingPunct="1"/>
            <a:r>
              <a:rPr lang="pl-PL" altLang="pl-PL" sz="2000" dirty="0"/>
              <a:t>Wykazuje się sprawnością rąk oraz koordynacją wzrokowo-ruchową potrzebną do rysowania, wycinania i nauki pisania, </a:t>
            </a:r>
          </a:p>
          <a:p>
            <a:pPr eaLnBrk="1" hangingPunct="1"/>
            <a:r>
              <a:rPr lang="pl-PL" altLang="pl-PL" sz="2000" dirty="0"/>
              <a:t>Interesuje się czytaniem i pisaniem, jest gotowy do podjęcia nauki czytania i pisania, </a:t>
            </a:r>
          </a:p>
          <a:p>
            <a:pPr eaLnBrk="1" hangingPunct="1"/>
            <a:r>
              <a:rPr lang="pl-PL" altLang="pl-PL" sz="2000" dirty="0"/>
              <a:t>Słucha np. opowiadań, baśni, rozmawia o nich, jest zainteresowane poznawaniem nowej wiedzy,</a:t>
            </a:r>
          </a:p>
          <a:p>
            <a:pPr eaLnBrk="1" hangingPunct="1"/>
            <a:r>
              <a:rPr lang="pl-PL" altLang="pl-PL" sz="2000" dirty="0"/>
              <a:t>Układa krótkie zdania, dzieli zdania na wyrazy, wyrazy na sylaby; wyodrębnia głoski w prostych słowach.</a:t>
            </a:r>
          </a:p>
          <a:p>
            <a:pPr eaLnBrk="1" hangingPunct="1"/>
            <a:endParaRPr lang="pl-PL" altLang="pl-PL" sz="1800" dirty="0"/>
          </a:p>
          <a:p>
            <a:pPr eaLnBrk="1" hangingPunct="1"/>
            <a:endParaRPr lang="pl-PL" altLang="pl-PL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ytuł 1">
            <a:extLst>
              <a:ext uri="{FF2B5EF4-FFF2-40B4-BE49-F238E27FC236}">
                <a16:creationId xmlns:a16="http://schemas.microsoft.com/office/drawing/2014/main" xmlns="" id="{E7091A64-4D44-4894-B2EE-245E017C4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FAC1BE62-D28A-4CB6-9EA2-2A1046F625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4400" dirty="0"/>
              <a:t>	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4400" dirty="0"/>
              <a:t>	Dziękujemy za uwagę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pl-PL" sz="44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4400" i="1" dirty="0">
                <a:solidFill>
                  <a:srgbClr val="FF0000"/>
                </a:solidFill>
              </a:rPr>
              <a:t>				</a:t>
            </a:r>
            <a:r>
              <a:rPr lang="pl-PL" sz="4400" i="1" dirty="0">
                <a:solidFill>
                  <a:srgbClr val="7030A0"/>
                </a:solidFill>
              </a:rPr>
              <a:t>życzymy wszystkim 				przyszłym Uczniom 				pomyślnego startu 					szkolnego           </a:t>
            </a:r>
            <a:endParaRPr lang="pl-PL" sz="4000" i="1" dirty="0">
              <a:solidFill>
                <a:srgbClr val="7030A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pl-PL" sz="44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4400" dirty="0"/>
              <a:t>	</a:t>
            </a:r>
            <a:r>
              <a:rPr lang="pl-PL" dirty="0"/>
              <a:t>Autorzy prezentacji: Dorota </a:t>
            </a:r>
            <a:r>
              <a:rPr lang="pl-PL" dirty="0" err="1"/>
              <a:t>Zientak</a:t>
            </a:r>
            <a:r>
              <a:rPr lang="pl-PL" dirty="0"/>
              <a:t> i Monika </a:t>
            </a:r>
            <a:r>
              <a:rPr lang="pl-PL" dirty="0" err="1"/>
              <a:t>Postuła</a:t>
            </a:r>
            <a:r>
              <a:rPr lang="pl-PL" dirty="0"/>
              <a:t> PPP Nr 23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17562E7-7F5F-4D63-991C-5A1759723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642938"/>
            <a:ext cx="82296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3200" dirty="0">
                <a:solidFill>
                  <a:srgbClr val="FF9900"/>
                </a:solidFill>
                <a:latin typeface="+mn-lt"/>
              </a:rPr>
              <a:t>WPŁYW ROZWOJU FIZYCZNEGO NA</a:t>
            </a:r>
            <a:br>
              <a:rPr lang="pl-PL" sz="3200" dirty="0">
                <a:solidFill>
                  <a:srgbClr val="FF9900"/>
                </a:solidFill>
                <a:latin typeface="+mn-lt"/>
              </a:rPr>
            </a:br>
            <a:r>
              <a:rPr lang="pl-PL" sz="3200" dirty="0">
                <a:solidFill>
                  <a:srgbClr val="FF9900"/>
                </a:solidFill>
                <a:latin typeface="+mn-lt"/>
              </a:rPr>
              <a:t>FUNKCJONOWANIE DZIECKA W SZKOLE</a:t>
            </a:r>
            <a:endParaRPr lang="pl-PL" sz="3200" dirty="0">
              <a:latin typeface="+mn-lt"/>
            </a:endParaRPr>
          </a:p>
        </p:txBody>
      </p:sp>
      <p:sp>
        <p:nvSpPr>
          <p:cNvPr id="8195" name="Symbol zastępczy zawartości 8">
            <a:extLst>
              <a:ext uri="{FF2B5EF4-FFF2-40B4-BE49-F238E27FC236}">
                <a16:creationId xmlns:a16="http://schemas.microsoft.com/office/drawing/2014/main" xmlns="" id="{0E0A51A7-0852-455F-A07F-7D20CDD91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Odporność na choroby i zmęczenie, </a:t>
            </a:r>
          </a:p>
          <a:p>
            <a:pPr eaLnBrk="1" hangingPunct="1"/>
            <a:r>
              <a:rPr lang="pl-PL" altLang="pl-PL"/>
              <a:t>Ogólna sprawność ruchowa,</a:t>
            </a:r>
          </a:p>
          <a:p>
            <a:pPr eaLnBrk="1" hangingPunct="1"/>
            <a:r>
              <a:rPr lang="pl-PL" altLang="pl-PL"/>
              <a:t>Sprawność narządów zmysłów (wzrok i słuch), funkcjonowania układu nerwowego,</a:t>
            </a:r>
          </a:p>
          <a:p>
            <a:pPr eaLnBrk="1" hangingPunct="1"/>
            <a:r>
              <a:rPr lang="pl-PL" altLang="pl-PL"/>
              <a:t>Koordynacja wzrokowo-ruchowa, czyli wykonywanie czynności ruchowych pod kontrolą wzroku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pl-PL" altLang="pl-PL" sz="1600"/>
              <a:t>	(pomaga przy wycinaniu, manipulowaniu przedmiotami, rzucaniu i łapaniu piłki),</a:t>
            </a:r>
          </a:p>
          <a:p>
            <a:pPr eaLnBrk="1" hangingPunct="1"/>
            <a:r>
              <a:rPr lang="pl-PL" altLang="pl-PL"/>
              <a:t>Sprawność narządów artykulacyjnych,</a:t>
            </a:r>
          </a:p>
          <a:p>
            <a:pPr eaLnBrk="1" hangingPunct="1"/>
            <a:r>
              <a:rPr lang="pl-PL" altLang="pl-PL"/>
              <a:t>Sprawność manualna (dłoni i palców)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pl-PL" altLang="pl-PL" sz="1600"/>
              <a:t>     (potrzebna do pisania, rysowania, wykonywania czynności samoobsługowych: zapinania guzików, wiązania sznurowadeł)</a:t>
            </a:r>
          </a:p>
          <a:p>
            <a:pPr eaLnBrk="1" hangingPunct="1"/>
            <a:endParaRPr lang="pl-PL" altLang="pl-PL"/>
          </a:p>
          <a:p>
            <a:pPr eaLnBrk="1" hangingPunct="1">
              <a:buFont typeface="Wingdings 2" panose="05020102010507070707" pitchFamily="18" charset="2"/>
              <a:buNone/>
            </a:pPr>
            <a:endParaRPr lang="pl-PL" altLang="pl-P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5A003E1-75E5-498B-A398-5F4B6BE58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5400" dirty="0">
                <a:solidFill>
                  <a:srgbClr val="FF9900"/>
                </a:solidFill>
                <a:latin typeface="+mn-lt"/>
              </a:rPr>
              <a:t>Na co warto zwrócić uwagę?</a:t>
            </a:r>
            <a:endParaRPr lang="pl-PL" dirty="0"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E37DC1AA-CD4C-41DE-9E72-369B990BEB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sz="2800" dirty="0"/>
              <a:t>Czy dziecko lubi zabawy ruchowe?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pl-PL" sz="2800" dirty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sz="2800" dirty="0"/>
              <a:t>Czy chętnie uczestniczy w zespołowych grach ruchowych?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pl-PL" sz="2800" dirty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sz="2800" dirty="0"/>
              <a:t>Czy jest w stanie zachować określoną pozycję przez jakiś czas  (spokojnie stać, siedzieć)?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sz="2800" dirty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sz="2800" dirty="0"/>
              <a:t>Czy dziecko dobrze widzi i słyszy?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sz="2800" dirty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sz="2800" dirty="0"/>
              <a:t>Czy męczy się szybciej niż rówieśnicy?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45F81B9-541D-41BF-8BC5-2515ADD7B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5400" dirty="0">
                <a:solidFill>
                  <a:srgbClr val="FF9900"/>
                </a:solidFill>
                <a:latin typeface="+mn-lt"/>
              </a:rPr>
              <a:t>Co może zrobić rodzic?</a:t>
            </a:r>
            <a:endParaRPr lang="pl-PL" dirty="0">
              <a:latin typeface="+mn-lt"/>
            </a:endParaRPr>
          </a:p>
        </p:txBody>
      </p:sp>
      <p:sp>
        <p:nvSpPr>
          <p:cNvPr id="10243" name="Symbol zastępczy zawartości 2">
            <a:extLst>
              <a:ext uri="{FF2B5EF4-FFF2-40B4-BE49-F238E27FC236}">
                <a16:creationId xmlns:a16="http://schemas.microsoft.com/office/drawing/2014/main" xmlns="" id="{4700E29B-1A47-4654-BE73-630FE5F27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l-PL" altLang="pl-PL" sz="2400"/>
              <a:t>Zapewnić dziecku odpowiednią ilość ruchu, najlepiej na świeżym powietrzu, </a:t>
            </a:r>
          </a:p>
          <a:p>
            <a:pPr eaLnBrk="1" hangingPunct="1">
              <a:lnSpc>
                <a:spcPct val="80000"/>
              </a:lnSpc>
            </a:pPr>
            <a:endParaRPr lang="pl-PL" altLang="pl-PL" sz="2400"/>
          </a:p>
          <a:p>
            <a:pPr eaLnBrk="1" hangingPunct="1">
              <a:lnSpc>
                <a:spcPct val="80000"/>
              </a:lnSpc>
            </a:pPr>
            <a:r>
              <a:rPr lang="pl-PL" altLang="pl-PL" sz="2400"/>
              <a:t>Stwarzać okazje do spotkań z rówieśnikami, gier i zabaw zespołowych.</a:t>
            </a:r>
          </a:p>
          <a:p>
            <a:pPr eaLnBrk="1" hangingPunct="1">
              <a:lnSpc>
                <a:spcPct val="80000"/>
              </a:lnSpc>
            </a:pPr>
            <a:endParaRPr lang="pl-PL" altLang="pl-PL" sz="2400"/>
          </a:p>
          <a:p>
            <a:pPr eaLnBrk="1" hangingPunct="1">
              <a:lnSpc>
                <a:spcPct val="80000"/>
              </a:lnSpc>
            </a:pPr>
            <a:r>
              <a:rPr lang="pl-PL" altLang="pl-PL" sz="2400"/>
              <a:t>Nie lekceważyć sygnałów,  które mogą świadczyć o tym,                    że dziecko źle widzi lub słyszy.</a:t>
            </a:r>
          </a:p>
          <a:p>
            <a:pPr eaLnBrk="1" hangingPunct="1">
              <a:lnSpc>
                <a:spcPct val="80000"/>
              </a:lnSpc>
            </a:pPr>
            <a:endParaRPr lang="pl-PL" altLang="pl-PL" sz="2400"/>
          </a:p>
          <a:p>
            <a:pPr eaLnBrk="1" hangingPunct="1">
              <a:lnSpc>
                <a:spcPct val="80000"/>
              </a:lnSpc>
            </a:pPr>
            <a:r>
              <a:rPr lang="pl-PL" altLang="pl-PL" sz="2400"/>
              <a:t>Rozwijać sprawność grafomotoryczną dziecka i umiejętności samoobsługowe.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pl-PL" altLang="pl-PL" sz="2400"/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pl-PL" altLang="pl-PL" sz="2400"/>
          </a:p>
          <a:p>
            <a:pPr eaLnBrk="1" hangingPunct="1"/>
            <a:endParaRPr lang="pl-PL" altLang="pl-P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ytuł 1">
            <a:extLst>
              <a:ext uri="{FF2B5EF4-FFF2-40B4-BE49-F238E27FC236}">
                <a16:creationId xmlns:a16="http://schemas.microsoft.com/office/drawing/2014/main" xmlns="" id="{A50BD0EF-24CA-4200-ABFB-F0AC2FEBA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 altLang="pl-PL" sz="3300" dirty="0">
                <a:solidFill>
                  <a:srgbClr val="CC0099"/>
                </a:solidFill>
                <a:latin typeface="+mn-lt"/>
              </a:rPr>
              <a:t/>
            </a:r>
            <a:br>
              <a:rPr lang="pl-PL" altLang="pl-PL" sz="3300" dirty="0">
                <a:solidFill>
                  <a:srgbClr val="CC0099"/>
                </a:solidFill>
                <a:latin typeface="+mn-lt"/>
              </a:rPr>
            </a:br>
            <a:r>
              <a:rPr lang="pl-PL" altLang="pl-PL" sz="3300" dirty="0">
                <a:solidFill>
                  <a:srgbClr val="CC0099"/>
                </a:solidFill>
                <a:latin typeface="+mn-lt"/>
              </a:rPr>
              <a:t/>
            </a:r>
            <a:br>
              <a:rPr lang="pl-PL" altLang="pl-PL" sz="3300" dirty="0">
                <a:solidFill>
                  <a:srgbClr val="CC0099"/>
                </a:solidFill>
                <a:latin typeface="+mn-lt"/>
              </a:rPr>
            </a:br>
            <a:r>
              <a:rPr lang="pl-PL" altLang="pl-PL" sz="3300" dirty="0">
                <a:solidFill>
                  <a:srgbClr val="CC0099"/>
                </a:solidFill>
                <a:latin typeface="+mn-lt"/>
              </a:rPr>
              <a:t/>
            </a:r>
            <a:br>
              <a:rPr lang="pl-PL" altLang="pl-PL" sz="3300" dirty="0">
                <a:solidFill>
                  <a:srgbClr val="CC0099"/>
                </a:solidFill>
                <a:latin typeface="+mn-lt"/>
              </a:rPr>
            </a:br>
            <a:r>
              <a:rPr lang="pl-PL" altLang="pl-PL" sz="3300" dirty="0">
                <a:solidFill>
                  <a:srgbClr val="CC0099"/>
                </a:solidFill>
                <a:latin typeface="+mn-lt"/>
              </a:rPr>
              <a:t/>
            </a:r>
            <a:br>
              <a:rPr lang="pl-PL" altLang="pl-PL" sz="3300" dirty="0">
                <a:solidFill>
                  <a:srgbClr val="CC0099"/>
                </a:solidFill>
                <a:latin typeface="+mn-lt"/>
              </a:rPr>
            </a:br>
            <a:r>
              <a:rPr lang="pl-PL" altLang="pl-PL" sz="3300" dirty="0">
                <a:solidFill>
                  <a:srgbClr val="CC0099"/>
                </a:solidFill>
                <a:latin typeface="+mn-lt"/>
              </a:rPr>
              <a:t/>
            </a:r>
            <a:br>
              <a:rPr lang="pl-PL" altLang="pl-PL" sz="3300" dirty="0">
                <a:solidFill>
                  <a:srgbClr val="CC0099"/>
                </a:solidFill>
                <a:latin typeface="+mn-lt"/>
              </a:rPr>
            </a:br>
            <a:r>
              <a:rPr lang="pl-PL" altLang="pl-PL" sz="3300" dirty="0">
                <a:solidFill>
                  <a:srgbClr val="CC0099"/>
                </a:solidFill>
                <a:latin typeface="+mn-lt"/>
              </a:rPr>
              <a:t/>
            </a:r>
            <a:br>
              <a:rPr lang="pl-PL" altLang="pl-PL" sz="3300" dirty="0">
                <a:solidFill>
                  <a:srgbClr val="CC0099"/>
                </a:solidFill>
                <a:latin typeface="+mn-lt"/>
              </a:rPr>
            </a:br>
            <a:r>
              <a:rPr lang="pl-PL" altLang="pl-PL" sz="3300" dirty="0">
                <a:solidFill>
                  <a:srgbClr val="CC0099"/>
                </a:solidFill>
                <a:latin typeface="+mn-lt"/>
              </a:rPr>
              <a:t/>
            </a:r>
            <a:br>
              <a:rPr lang="pl-PL" altLang="pl-PL" sz="3300" dirty="0">
                <a:solidFill>
                  <a:srgbClr val="CC0099"/>
                </a:solidFill>
                <a:latin typeface="+mn-lt"/>
              </a:rPr>
            </a:br>
            <a:r>
              <a:rPr lang="pl-PL" altLang="pl-PL" sz="3300" dirty="0">
                <a:solidFill>
                  <a:srgbClr val="CC0099"/>
                </a:solidFill>
                <a:latin typeface="+mn-lt"/>
              </a:rPr>
              <a:t/>
            </a:r>
            <a:br>
              <a:rPr lang="pl-PL" altLang="pl-PL" sz="3300" dirty="0">
                <a:solidFill>
                  <a:srgbClr val="CC0099"/>
                </a:solidFill>
                <a:latin typeface="+mn-lt"/>
              </a:rPr>
            </a:br>
            <a:r>
              <a:rPr lang="pl-PL" altLang="pl-PL" sz="3300" dirty="0">
                <a:solidFill>
                  <a:srgbClr val="7030A0"/>
                </a:solidFill>
                <a:latin typeface="+mn-lt"/>
              </a:rPr>
              <a:t>ROZWÓJ PERCEPCYJNO-MOTORYCZNY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2D080D5E-C26F-4FA4-8472-63D85D634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14563"/>
            <a:ext cx="8186738" cy="4110037"/>
          </a:xfrm>
        </p:spPr>
        <p:txBody>
          <a:bodyPr>
            <a:normAutofit fontScale="92500" lnSpcReduction="10000"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3200" dirty="0"/>
              <a:t>Wskazuje na ścisły związek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3200" dirty="0"/>
              <a:t>między </a:t>
            </a:r>
            <a:r>
              <a:rPr lang="pl-PL" sz="3200" dirty="0">
                <a:solidFill>
                  <a:srgbClr val="CC0099"/>
                </a:solidFill>
              </a:rPr>
              <a:t>rozwojem ruchowym</a:t>
            </a:r>
            <a:r>
              <a:rPr lang="pl-PL" sz="3200" dirty="0"/>
              <a:t>  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3200" dirty="0"/>
              <a:t>a </a:t>
            </a:r>
            <a:r>
              <a:rPr lang="pl-PL" sz="3200" dirty="0">
                <a:solidFill>
                  <a:srgbClr val="CC0099"/>
                </a:solidFill>
              </a:rPr>
              <a:t>rozwojem poznawczym</a:t>
            </a:r>
            <a:r>
              <a:rPr lang="pl-PL" sz="3200" dirty="0"/>
              <a:t> dziecka.</a:t>
            </a:r>
            <a:r>
              <a:rPr lang="pl-PL" sz="3200" dirty="0">
                <a:latin typeface="+mj-lt"/>
              </a:rPr>
              <a:t> 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pl-PL" sz="3200" dirty="0">
              <a:latin typeface="+mj-lt"/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3200" dirty="0"/>
              <a:t>Dotyczy tego, w jaki sposób mózg odbiera, selekcjonuje i interpretuje 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3200" dirty="0"/>
              <a:t>docierające do niego bodźce 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3200" dirty="0"/>
              <a:t>oraz jak na te bodźce reaguje zachowaniem.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sz="3200" dirty="0"/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pl-PL" sz="3200" dirty="0">
              <a:latin typeface="+mj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5E54AB2-8AB5-45A3-BFC9-0A3A4822A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2800" dirty="0">
                <a:solidFill>
                  <a:schemeClr val="tx1"/>
                </a:solidFill>
                <a:latin typeface="+mn-lt"/>
              </a:rPr>
              <a:t>ELEMENTY</a:t>
            </a:r>
            <a:r>
              <a:rPr lang="pl-PL" sz="2800" dirty="0">
                <a:solidFill>
                  <a:srgbClr val="CC0099"/>
                </a:solidFill>
                <a:latin typeface="+mn-lt"/>
              </a:rPr>
              <a:t> </a:t>
            </a:r>
            <a:br>
              <a:rPr lang="pl-PL" sz="2800" dirty="0">
                <a:solidFill>
                  <a:srgbClr val="CC0099"/>
                </a:solidFill>
                <a:latin typeface="+mn-lt"/>
              </a:rPr>
            </a:br>
            <a:r>
              <a:rPr lang="pl-PL" sz="2800" dirty="0">
                <a:solidFill>
                  <a:srgbClr val="7030A0"/>
                </a:solidFill>
                <a:latin typeface="+mn-lt"/>
              </a:rPr>
              <a:t>ROZWOJU PERCEPCYJNO – MOTORYCZNEGO</a:t>
            </a:r>
            <a:r>
              <a:rPr lang="pl-PL" sz="2800" dirty="0">
                <a:solidFill>
                  <a:srgbClr val="CC0099"/>
                </a:solidFill>
                <a:latin typeface="+mn-lt"/>
              </a:rPr>
              <a:t> </a:t>
            </a:r>
            <a:br>
              <a:rPr lang="pl-PL" sz="2800" dirty="0">
                <a:solidFill>
                  <a:srgbClr val="CC0099"/>
                </a:solidFill>
                <a:latin typeface="+mn-lt"/>
              </a:rPr>
            </a:br>
            <a:r>
              <a:rPr lang="pl-PL" sz="2800" dirty="0">
                <a:solidFill>
                  <a:schemeClr val="tx1"/>
                </a:solidFill>
                <a:latin typeface="+mn-lt"/>
              </a:rPr>
              <a:t>ISTOTNE DLA DOJRZAŁOŚCI SZKOLNEJ</a:t>
            </a:r>
            <a:endParaRPr lang="pl-PL" sz="2800" dirty="0">
              <a:latin typeface="+mn-lt"/>
            </a:endParaRPr>
          </a:p>
        </p:txBody>
      </p:sp>
      <p:sp>
        <p:nvSpPr>
          <p:cNvPr id="12291" name="Symbol zastępczy zawartości 2">
            <a:extLst>
              <a:ext uri="{FF2B5EF4-FFF2-40B4-BE49-F238E27FC236}">
                <a16:creationId xmlns:a16="http://schemas.microsoft.com/office/drawing/2014/main" xmlns="" id="{1B7F5CB9-82E4-4B17-A888-025A2BBDD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l-PL" altLang="pl-PL" sz="2800" dirty="0"/>
          </a:p>
          <a:p>
            <a:pPr eaLnBrk="1" hangingPunct="1"/>
            <a:r>
              <a:rPr lang="pl-PL" altLang="pl-PL" sz="2800" dirty="0"/>
              <a:t>orientacja </a:t>
            </a:r>
            <a:r>
              <a:rPr lang="pl-PL" altLang="pl-PL" sz="2800" dirty="0" err="1"/>
              <a:t>przestrzenno</a:t>
            </a:r>
            <a:r>
              <a:rPr lang="pl-PL" altLang="pl-PL" sz="2800" dirty="0"/>
              <a:t> – kierunkowa</a:t>
            </a:r>
          </a:p>
          <a:p>
            <a:pPr eaLnBrk="1" hangingPunct="1"/>
            <a:r>
              <a:rPr lang="pl-PL" altLang="pl-PL" sz="2800" dirty="0"/>
              <a:t>aspekty sprawności manualnej </a:t>
            </a:r>
          </a:p>
          <a:p>
            <a:pPr eaLnBrk="1" hangingPunct="1"/>
            <a:r>
              <a:rPr lang="pl-PL" altLang="pl-PL" sz="2800" dirty="0"/>
              <a:t>ruchy narzędziowe (praksje) </a:t>
            </a:r>
          </a:p>
          <a:p>
            <a:pPr eaLnBrk="1" hangingPunct="1"/>
            <a:r>
              <a:rPr lang="pl-PL" altLang="pl-PL" sz="2800" dirty="0"/>
              <a:t>analiza i synteza wzrokowa</a:t>
            </a:r>
          </a:p>
          <a:p>
            <a:pPr eaLnBrk="1" hangingPunct="1"/>
            <a:r>
              <a:rPr lang="pl-PL" altLang="pl-PL" sz="2800" dirty="0"/>
              <a:t>analiza i synteza słuchowa</a:t>
            </a:r>
          </a:p>
          <a:p>
            <a:pPr marL="0" indent="0" eaLnBrk="1" hangingPunct="1">
              <a:buNone/>
            </a:pPr>
            <a:endParaRPr lang="pl-PL" altLang="pl-PL" sz="2800" dirty="0"/>
          </a:p>
          <a:p>
            <a:pPr eaLnBrk="1" hangingPunct="1"/>
            <a:endParaRPr lang="pl-PL" altLang="pl-PL" sz="2800" dirty="0"/>
          </a:p>
          <a:p>
            <a:pPr eaLnBrk="1" hangingPunct="1"/>
            <a:endParaRPr lang="pl-PL" altLang="pl-PL" sz="2800" dirty="0"/>
          </a:p>
          <a:p>
            <a:pPr eaLnBrk="1" hangingPunct="1"/>
            <a:endParaRPr lang="pl-PL" altLang="pl-PL" sz="2800" dirty="0"/>
          </a:p>
          <a:p>
            <a:pPr eaLnBrk="1" hangingPunct="1"/>
            <a:endParaRPr lang="pl-PL" altLang="pl-PL" sz="2800" dirty="0"/>
          </a:p>
          <a:p>
            <a:pPr eaLnBrk="1" hangingPunct="1"/>
            <a:endParaRPr lang="pl-PL" altLang="pl-PL" sz="2800" dirty="0"/>
          </a:p>
          <a:p>
            <a:pPr eaLnBrk="1" hangingPunct="1"/>
            <a:endParaRPr lang="pl-PL" altLang="pl-PL" sz="2800" dirty="0"/>
          </a:p>
          <a:p>
            <a:pPr eaLnBrk="1" hangingPunct="1"/>
            <a:endParaRPr lang="pl-PL" altLang="pl-PL" sz="2800" dirty="0"/>
          </a:p>
          <a:p>
            <a:pPr eaLnBrk="1" hangingPunct="1"/>
            <a:endParaRPr lang="pl-PL" alt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009CD07-7400-4024-8CF9-6B9B5B0B9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3600" dirty="0">
                <a:solidFill>
                  <a:srgbClr val="7030A0"/>
                </a:solidFill>
                <a:latin typeface="+mn-lt"/>
              </a:rPr>
              <a:t>ORIENTACJA </a:t>
            </a:r>
            <a:br>
              <a:rPr lang="pl-PL" sz="3600" dirty="0">
                <a:solidFill>
                  <a:srgbClr val="7030A0"/>
                </a:solidFill>
                <a:latin typeface="+mn-lt"/>
              </a:rPr>
            </a:br>
            <a:r>
              <a:rPr lang="pl-PL" sz="3600" dirty="0">
                <a:solidFill>
                  <a:srgbClr val="7030A0"/>
                </a:solidFill>
                <a:latin typeface="+mn-lt"/>
              </a:rPr>
              <a:t>PRZESTRZENNO - KIERUNKOWA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64978E0-7BDF-4B96-BF0E-FF0059EEF4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800" dirty="0"/>
              <a:t>czyli zdolność odróżniania 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800" dirty="0">
                <a:solidFill>
                  <a:srgbClr val="FFC000"/>
                </a:solidFill>
              </a:rPr>
              <a:t>strony lewej od prawej </a:t>
            </a:r>
            <a:r>
              <a:rPr lang="pl-PL" sz="2800" dirty="0"/>
              <a:t>oraz określania 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800" dirty="0">
                <a:solidFill>
                  <a:srgbClr val="FFC000"/>
                </a:solidFill>
              </a:rPr>
              <a:t>relacji przestrzennych </a:t>
            </a:r>
            <a:r>
              <a:rPr lang="pl-PL" sz="2800" dirty="0"/>
              <a:t>typu </a:t>
            </a:r>
            <a:r>
              <a:rPr lang="pl-PL" sz="2800" i="1" dirty="0"/>
              <a:t>nad, pod, za.</a:t>
            </a:r>
            <a:r>
              <a:rPr lang="pl-PL" sz="3200" i="1" dirty="0"/>
              <a:t> 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pl-PL" sz="3200" i="1" dirty="0"/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800" dirty="0"/>
              <a:t>Umożliwia piszącemu dziecku orientację 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800" dirty="0"/>
              <a:t>na kartce papieru oraz podjęcie decyzji,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800" dirty="0"/>
              <a:t> jak względem siebie ułożyć elementy graficzne pisma, które jest zestawem kresek i kółek położonych względem siebie 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800" dirty="0"/>
              <a:t>w różnych relacjach przestrzennych.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rzepły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Przepły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25439</TotalTime>
  <Words>1430</Words>
  <Application>Microsoft Office PowerPoint</Application>
  <PresentationFormat>Pokaz na ekranie (4:3)</PresentationFormat>
  <Paragraphs>303</Paragraphs>
  <Slides>34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34</vt:i4>
      </vt:variant>
    </vt:vector>
  </HeadingPairs>
  <TitlesOfParts>
    <vt:vector size="35" baseType="lpstr">
      <vt:lpstr>Przepływ</vt:lpstr>
      <vt:lpstr>DOJRZAŁOŚĆ SZKOLNA DZIECI 6-LETNICH </vt:lpstr>
      <vt:lpstr>KIEDY DZIECKO JEST GOTOWE DO ROZPOCZĘCIA NAUKI?</vt:lpstr>
      <vt:lpstr>Na osiągnięcie gotowości szkolnej ma wpływ dojrzewanie dziecka w wybranych aspektach rozwoju</vt:lpstr>
      <vt:lpstr>WPŁYW ROZWOJU FIZYCZNEGO NA FUNKCJONOWANIE DZIECKA W SZKOLE</vt:lpstr>
      <vt:lpstr>Na co warto zwrócić uwagę?</vt:lpstr>
      <vt:lpstr>Co może zrobić rodzic?</vt:lpstr>
      <vt:lpstr>        ROZWÓJ PERCEPCYJNO-MOTORYCZNY</vt:lpstr>
      <vt:lpstr>ELEMENTY  ROZWOJU PERCEPCYJNO – MOTORYCZNEGO  ISTOTNE DLA DOJRZAŁOŚCI SZKOLNEJ</vt:lpstr>
      <vt:lpstr>ORIENTACJA  PRZESTRZENNO - KIERUNKOWA</vt:lpstr>
      <vt:lpstr> ZNACZENIE  ORIENTACJI KIERUNKOWO-PRZESTRZENNEJ  DLA NAUKI CZYTANIA I PISANIA</vt:lpstr>
      <vt:lpstr>ZNACZENIE  ORIENTACJI KIERUNKOWO – PRZESTRZENNEJ  DLA NAUKI MATEMATYKI</vt:lpstr>
      <vt:lpstr>SPRAWNOŚĆ MANUALNA</vt:lpstr>
      <vt:lpstr>PRAWIDŁOWY CHWYT  PRZYBORU DO PISANIA</vt:lpstr>
      <vt:lpstr>Ćwiczenia orientacji przestrzenno – kierunkowej  oraz sprawności manualnej</vt:lpstr>
      <vt:lpstr>ANALIZA I SYNTEZA  WZROKOWA I SŁUCHOWA</vt:lpstr>
      <vt:lpstr>Integracja funkcji wzrokowych i słuchowo-językowych </vt:lpstr>
      <vt:lpstr>Ćwiczenia funkcji wzrokowo-przestrzennych, pamięci wzrokowej, analizy i syntezy wzrokowej</vt:lpstr>
      <vt:lpstr>Ćwiczenia funkcji słuchowo-językowych, pamięci słuchowej, analizy i syntezy słuchowej słowa</vt:lpstr>
      <vt:lpstr>ASPEKTY ROZWOJU UMYSŁOWEGO  ISTOTNE DLA DOJRZAŁOŚCI SZKOLNEJ</vt:lpstr>
      <vt:lpstr>UWAGA</vt:lpstr>
      <vt:lpstr>Ćwiczenia doskonalące  uwagę i pamięć dziecka</vt:lpstr>
      <vt:lpstr>MYŚLENIE</vt:lpstr>
      <vt:lpstr>Operacyjność myślenia</vt:lpstr>
      <vt:lpstr>Jak wspierać rozwój myślenia u dziecka?</vt:lpstr>
      <vt:lpstr>MOWA</vt:lpstr>
      <vt:lpstr>ELEMENTY ROZWOJU  EMOCJONALNO – MOTYWACYJNEGO ISTOTNE DLA DOJRZAŁOŚCI SZKOLNEJ</vt:lpstr>
      <vt:lpstr>UMIEJĘTNOŚĆ  POKONYWANIA TRUDNOŚCI</vt:lpstr>
      <vt:lpstr>EMPATIA</vt:lpstr>
      <vt:lpstr>JAK WSPIERAĆ ROZWÓJ  EMOCJONALNO – MOTYWACYJNY DZIECKA?</vt:lpstr>
      <vt:lpstr>ASPEKTY ROZWOJU SPOŁECZNEGO ISTOTNE DLA DOJRZAŁOŚCI SZKOLNEJ</vt:lpstr>
      <vt:lpstr>ROZUMIENIE  ZASAD I NORM SPOŁECZNYCH </vt:lpstr>
      <vt:lpstr>Jak wspierać rozwój społeczny dziecka? </vt:lpstr>
      <vt:lpstr>Sześciolatek kończący oddział przedszkolny:</vt:lpstr>
      <vt:lpstr>Slajd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DOJRZAŁOŚĆ SZKOLNA DZIECI 6-LETNICH</dc:title>
  <dc:creator>Monika</dc:creator>
  <cp:lastModifiedBy>Sylwia</cp:lastModifiedBy>
  <cp:revision>49</cp:revision>
  <dcterms:created xsi:type="dcterms:W3CDTF">2013-04-27T17:34:09Z</dcterms:created>
  <dcterms:modified xsi:type="dcterms:W3CDTF">2019-01-24T10:47:12Z</dcterms:modified>
</cp:coreProperties>
</file>