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9" r:id="rId9"/>
    <p:sldId id="300" r:id="rId10"/>
    <p:sldId id="272" r:id="rId11"/>
    <p:sldId id="275" r:id="rId12"/>
    <p:sldId id="273" r:id="rId13"/>
    <p:sldId id="274" r:id="rId14"/>
    <p:sldId id="276" r:id="rId15"/>
    <p:sldId id="282" r:id="rId16"/>
    <p:sldId id="299" r:id="rId17"/>
    <p:sldId id="277" r:id="rId18"/>
    <p:sldId id="278" r:id="rId19"/>
    <p:sldId id="279" r:id="rId20"/>
    <p:sldId id="280" r:id="rId21"/>
    <p:sldId id="281" r:id="rId22"/>
    <p:sldId id="268" r:id="rId23"/>
    <p:sldId id="303" r:id="rId24"/>
    <p:sldId id="267" r:id="rId25"/>
    <p:sldId id="269" r:id="rId26"/>
    <p:sldId id="266" r:id="rId27"/>
    <p:sldId id="270" r:id="rId28"/>
    <p:sldId id="271" r:id="rId29"/>
    <p:sldId id="30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4" r:id="rId41"/>
    <p:sldId id="305" r:id="rId42"/>
    <p:sldId id="295" r:id="rId43"/>
    <p:sldId id="296" r:id="rId44"/>
    <p:sldId id="297" r:id="rId45"/>
    <p:sldId id="298" r:id="rId46"/>
    <p:sldId id="306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BFFC76"/>
    <a:srgbClr val="FF9900"/>
    <a:srgbClr val="FFCC66"/>
    <a:srgbClr val="00CC99"/>
    <a:srgbClr val="00CCFF"/>
    <a:srgbClr val="FFCC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5635-7DBC-403C-9669-E26E51EE684B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26BD5-0265-4A33-B44B-F005C4EB2F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85786" y="500042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SEGREGACJA ODPADÓW </a:t>
            </a:r>
          </a:p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RECYKLING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Gosia\Desktop\A-1920_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850112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2E7C8"/>
              </a:clrFrom>
              <a:clrTo>
                <a:srgbClr val="C2E7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643314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285720" y="1285861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butelki i słoiki po napojach i żywności (w tym butelki po napojach alkoholowych i olejach roślinnych)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szklane opakowania po kosmetykach (jeżeli nie są wykonane z trwale połączonych kilku surowców)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5720" y="57148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WRZUCAMY:					NIE WRZUCAMY: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14942" y="1357298"/>
            <a:ext cx="3714776" cy="407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ceramiki, doniczek, porcelany, fajansu, kryształów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szkła okularowego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szkła żaroodpornego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Zniczy z zawartością wosku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żarówek i świetlówek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Reflektorów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opakowań po lekach, rozpuszczalnikach, olejach silnikowych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Luster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szyb okiennych i zbrojonych monitorów i lamp telewizyjnych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termometrów i strzykawek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8145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WRZUCAMY:					NIE WRZUCAMY: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4E8E8"/>
              </a:clrFrom>
              <a:clrTo>
                <a:srgbClr val="C4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143380"/>
            <a:ext cx="26815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85720" y="107154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opakowania z papieru, karton, tekturę (także falistą)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katalogi, ulotki, prospekty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gazety i czasopisma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papier szkolny i biurowy,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zadrukowane kartki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zeszyty i książki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papier pakowy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torby i worki papierowe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86314" y="1071546"/>
            <a:ext cx="41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ręczników papierowych i zużytych chusteczek higienicznych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papieru lakierowanego i powleczonego folią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papieru zatłuszczonego lub mocno zabrudzonego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kartonów po mleku i napojach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papierowych worków po nawozach, cemencie i innych materiałach budowlanych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tapet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pieluch jednorazowych i innych materiałów higienicznych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zatłuszczonych jednorazowych opakowań z papieru i naczyń jednorazowych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ubrań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28572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WRZUCAMY:					NIE WRZUCAMY: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Gosia\Desktop\RECYKLING\MS_plast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3C5"/>
              </a:clrFrom>
              <a:clrTo>
                <a:srgbClr val="FFF3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653506"/>
            <a:ext cx="3185920" cy="32044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85720" y="785794"/>
            <a:ext cx="357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odkręcone i zgniecione plastikowe butelki po napojach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Nakrętki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plastikowe opakowania po produktach spożywczych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opakowania po mleku i sokach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opakowania po środkach czystości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kosmetykach (np. szamponach, paście do zębów) itp.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plastikowe torby, worki, reklamówki, inne folie aluminiowe,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puszki po napojach i sokach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puszki po konserwach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folię aluminiową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kapsle, zakrętki od słoików</a:t>
            </a:r>
            <a:endParaRPr lang="pl-PL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500694" y="857232"/>
            <a:ext cx="3429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butelek i pojemników z zawartością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plastikowych zabawek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opakowań po lekach i zużytych artykułów medycznych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opakowań po olejach silnikowych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części samochodowych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zużytych baterii i akumulatorów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puszek i pojemników po farbach i lakierach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solidFill>
                  <a:srgbClr val="0070C0"/>
                </a:solidFill>
                <a:latin typeface="Comic Sans MS" pitchFamily="66" charset="0"/>
              </a:rPr>
              <a:t>zużytego sprzętu elektronicznego i AGD</a:t>
            </a:r>
            <a:endParaRPr lang="pl-PL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57166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WRZUCAMY:					NIE WRZUCAMY: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Gosia\Desktop\MS_bio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0BC"/>
              </a:clrFrom>
              <a:clrTo>
                <a:srgbClr val="FFE0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429000"/>
            <a:ext cx="3792096" cy="325355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85720" y="857232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odpadki warzywne i owocowe (w tym obierki itp.)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gałęzie drzew i krzewów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skoszoną trawę, liście, kwiaty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trociny i korę drzew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niezaimpregnowane drewno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resztki jedzenia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43570" y="928670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kości zwierząt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oleju jadalnego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odchodów zwierząt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popiołu z węgla kamiennego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Leków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drewna impregnowanego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płyt wiórowych i pilśniowych MDF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ziemi i kamieni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innych odpadów komunalnych (w tym niebezpiecznych)</a:t>
            </a:r>
            <a:endParaRPr lang="pl-PL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sia\Desktop\MS_zmiesza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1D9DB"/>
              </a:clrFrom>
              <a:clrTo>
                <a:srgbClr val="D1D9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00372"/>
            <a:ext cx="4561340" cy="368237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214942" y="857233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0070C0"/>
                </a:solidFill>
                <a:latin typeface="Comic Sans MS" pitchFamily="66" charset="0"/>
              </a:rPr>
              <a:t>Do pojemnika z odpadami zmieszanymi należy wrzucać wszystko to, czego nie można odzyskać w procesie recyklingu, z wyłączeniem odpadów niebezpiecznych.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1538" y="1857364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Segregacja i co dalej?</a:t>
            </a:r>
          </a:p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Recykling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E09D"/>
              </a:clrFrom>
              <a:clrTo>
                <a:srgbClr val="C1E09D">
                  <a:alpha val="0"/>
                </a:srgbClr>
              </a:clrTo>
            </a:clrChange>
          </a:blip>
          <a:srcRect t="6250"/>
          <a:stretch>
            <a:fillRect/>
          </a:stretch>
        </p:blipFill>
        <p:spPr bwMode="auto">
          <a:xfrm>
            <a:off x="357158" y="3500438"/>
            <a:ext cx="171451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85728"/>
            <a:ext cx="1571636" cy="23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 t="1654"/>
          <a:stretch>
            <a:fillRect/>
          </a:stretch>
        </p:blipFill>
        <p:spPr bwMode="auto">
          <a:xfrm>
            <a:off x="7286612" y="3357562"/>
            <a:ext cx="1857388" cy="276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D997"/>
              </a:clrFrom>
              <a:clrTo>
                <a:srgbClr val="BCD9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0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16215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2571736" y="1714488"/>
            <a:ext cx="4000528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00364" y="214311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Comic Sans MS" pitchFamily="66" charset="0"/>
              </a:rPr>
              <a:t>Recykling oznacza powtórne wykorzystanie posegregowanych materiałów do ponownego przetworzenia.</a:t>
            </a:r>
            <a:endParaRPr lang="pl-P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3C6"/>
              </a:clrFrom>
              <a:clrTo>
                <a:srgbClr val="FFF3C6">
                  <a:alpha val="0"/>
                </a:srgbClr>
              </a:clrTo>
            </a:clrChange>
          </a:blip>
          <a:srcRect t="5833" r="73073" b="66042"/>
          <a:stretch>
            <a:fillRect/>
          </a:stretch>
        </p:blipFill>
        <p:spPr bwMode="auto">
          <a:xfrm>
            <a:off x="1357290" y="1214422"/>
            <a:ext cx="16414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3C5"/>
              </a:clrFrom>
              <a:clrTo>
                <a:srgbClr val="FFF3C5">
                  <a:alpha val="0"/>
                </a:srgbClr>
              </a:clrTo>
            </a:clrChange>
          </a:blip>
          <a:srcRect t="56491" r="53593" b="13140"/>
          <a:stretch>
            <a:fillRect/>
          </a:stretch>
        </p:blipFill>
        <p:spPr bwMode="auto">
          <a:xfrm>
            <a:off x="714348" y="4071942"/>
            <a:ext cx="285590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1C6"/>
              </a:clrFrom>
              <a:clrTo>
                <a:srgbClr val="FFF1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290"/>
            <a:ext cx="3028950" cy="24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3C5"/>
              </a:clrFrom>
              <a:clrTo>
                <a:srgbClr val="FFF3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214818"/>
            <a:ext cx="2286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2786058"/>
            <a:ext cx="378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1. Czy wiesz, że plastikowe odpady mogą rozkładać się nawet 500 lat? Lepiej nie skazywać ich na taki los. Segregując metale i tworzywa sztuczne dajemy im drugie życie.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29256" y="2857496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2. Z żółtego pojemnika odbiera odpady profesjonalna firma transportowa, dlatego raz posegregowane nie zostają już zmieszane z innym rodzajem odpadów.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596" y="6000768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3. Następnie czeka je sprawdzanie, sortowanie, rozdrabnianie i porządna kąpiel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43570" y="5786454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4. Z uzyskanego regranulatu powstają zupełnie nowe produkty, takie jak meble ogrodowe, czy bluzy z polaru.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5720" y="142852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Drugie życie metalu i tworzyw sztucznych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E7C8"/>
              </a:clrFrom>
              <a:clrTo>
                <a:srgbClr val="C2E7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85860"/>
            <a:ext cx="1714512" cy="19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2E7C8"/>
              </a:clrFrom>
              <a:clrTo>
                <a:srgbClr val="C2E7C8">
                  <a:alpha val="0"/>
                </a:srgbClr>
              </a:clrTo>
            </a:clrChange>
          </a:blip>
          <a:srcRect l="43735" t="12178" r="8348" b="55810"/>
          <a:stretch>
            <a:fillRect/>
          </a:stretch>
        </p:blipFill>
        <p:spPr bwMode="auto">
          <a:xfrm>
            <a:off x="5715008" y="285728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3E8C9"/>
              </a:clrFrom>
              <a:clrTo>
                <a:srgbClr val="C3E8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786082" cy="16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Gosia\Desktop\78719341_162047351675789_2160175265889679982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2E7C8"/>
              </a:clrFrom>
              <a:clrTo>
                <a:srgbClr val="C2E7C8">
                  <a:alpha val="0"/>
                </a:srgbClr>
              </a:clrTo>
            </a:clrChange>
          </a:blip>
          <a:srcRect l="65185" t="57292" r="7291" b="12500"/>
          <a:stretch>
            <a:fillRect/>
          </a:stretch>
        </p:blipFill>
        <p:spPr bwMode="auto">
          <a:xfrm>
            <a:off x="6429388" y="4143380"/>
            <a:ext cx="1857388" cy="185738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57158" y="3214686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1. Czy wiesz, że szklane odpady mogą być przetworzone w 100% i nieskończenie wiele razy?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57818" y="314324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2. Z zielonych kontenerów szkoło odbiera profesjonalna firma, której zadaniem jest dostarczyć je do recyklera.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4282" y="614364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3. Tutaj odpady są dokładnie sprawdzone, sortowane, kruszone i myte.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2066" y="5929330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4. Następnie w formie stłuczki szklanej trafiają do huty szkła, w której przetapia się ją na zupełnie nowe produkty.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57158" y="214290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Niekończąca się opowieść o segregowanym szkle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sia\Desktop\73512809_183478979448688_2740575813262597660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7E7"/>
              </a:clrFrom>
              <a:clrTo>
                <a:srgbClr val="C3E7E7">
                  <a:alpha val="0"/>
                </a:srgbClr>
              </a:clrTo>
            </a:clrChange>
          </a:blip>
          <a:srcRect r="70703" b="64844"/>
          <a:stretch>
            <a:fillRect/>
          </a:stretch>
        </p:blipFill>
        <p:spPr bwMode="auto">
          <a:xfrm>
            <a:off x="214282" y="857232"/>
            <a:ext cx="1571636" cy="1885963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4E8E8"/>
              </a:clrFrom>
              <a:clrTo>
                <a:srgbClr val="C4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5669" y="214290"/>
            <a:ext cx="25383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Gosia\Desktop\73512809_183478979448688_2740575813262597660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7E7"/>
              </a:clrFrom>
              <a:clrTo>
                <a:srgbClr val="C3E7E7">
                  <a:alpha val="0"/>
                </a:srgbClr>
              </a:clrTo>
            </a:clrChange>
          </a:blip>
          <a:srcRect l="-1563" t="57032" r="52344" b="12500"/>
          <a:stretch>
            <a:fillRect/>
          </a:stretch>
        </p:blipFill>
        <p:spPr bwMode="auto">
          <a:xfrm>
            <a:off x="500034" y="4071942"/>
            <a:ext cx="3000396" cy="1857388"/>
          </a:xfrm>
          <a:prstGeom prst="rect">
            <a:avLst/>
          </a:prstGeom>
          <a:noFill/>
        </p:spPr>
      </p:pic>
      <p:pic>
        <p:nvPicPr>
          <p:cNvPr id="1028" name="Picture 4" descr="C:\Users\Gosia\Desktop\73512809_183478979448688_2740575813262597660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9EA"/>
              </a:clrFrom>
              <a:clrTo>
                <a:srgbClr val="C7E9EA">
                  <a:alpha val="0"/>
                </a:srgbClr>
              </a:clrTo>
            </a:clrChange>
          </a:blip>
          <a:srcRect l="59375" t="61719" b="14843"/>
          <a:stretch>
            <a:fillRect/>
          </a:stretch>
        </p:blipFill>
        <p:spPr bwMode="auto">
          <a:xfrm>
            <a:off x="6215074" y="4429132"/>
            <a:ext cx="2476496" cy="14287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20" y="2786058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1. Masz gdzieś w domu stare opakowania z papieru lub tektury? A może chcesz pozbyć się starych gazet i niepotrzebnych ulotek? Wrzuć je do niebieskiego pojemnika.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628" y="2928934"/>
            <a:ext cx="392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2. Odpady te odbierze profesjonalna firma,  w wybrany do zbiórki papieru dzień, albo z wykorzystaniem śmieciarki wyposażonej w przegrody na poszczególne kategorie odpadów.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5720" y="5929330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3. Następnie czekać je będzie sprawdzanie, sortowanie i porządna kąpiel.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86446" y="5857892"/>
            <a:ext cx="30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4. Z uzyskanej masy celulozowej, powstanie papier gotowy do ponownego wykorzystania.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42976" y="142852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Krótka historia posegregowanego papieru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21444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POZNAJCIE NASZYCH BOHATERÓW</a:t>
            </a:r>
            <a:endParaRPr lang="pl-P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Gosia\Desktop\A-1920_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496"/>
            <a:ext cx="835824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sia\Desktop\71139823_2686102711450984_6050508852525521341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1BC"/>
              </a:clrFrom>
              <a:clrTo>
                <a:srgbClr val="FDE1BC">
                  <a:alpha val="0"/>
                </a:srgbClr>
              </a:clrTo>
            </a:clrChange>
          </a:blip>
          <a:srcRect t="4166" r="67708" b="66667"/>
          <a:stretch>
            <a:fillRect/>
          </a:stretch>
        </p:blipFill>
        <p:spPr bwMode="auto">
          <a:xfrm>
            <a:off x="214282" y="1142984"/>
            <a:ext cx="2214578" cy="1571636"/>
          </a:xfrm>
          <a:prstGeom prst="rect">
            <a:avLst/>
          </a:prstGeom>
          <a:noFill/>
        </p:spPr>
      </p:pic>
      <p:pic>
        <p:nvPicPr>
          <p:cNvPr id="3" name="Picture 2" descr="C:\Users\Gosia\Desktop\MS_bio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0BC"/>
              </a:clrFrom>
              <a:clrTo>
                <a:srgbClr val="FFE0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28"/>
            <a:ext cx="2571768" cy="2500330"/>
          </a:xfrm>
          <a:prstGeom prst="rect">
            <a:avLst/>
          </a:prstGeom>
          <a:noFill/>
        </p:spPr>
      </p:pic>
      <p:pic>
        <p:nvPicPr>
          <p:cNvPr id="2051" name="Picture 3" descr="C:\Users\Gosia\Desktop\71139823_2686102711450984_6050508852525521341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1BC"/>
              </a:clrFrom>
              <a:clrTo>
                <a:srgbClr val="FDE1BC">
                  <a:alpha val="0"/>
                </a:srgbClr>
              </a:clrTo>
            </a:clrChange>
          </a:blip>
          <a:srcRect t="56250" r="50000" b="13541"/>
          <a:stretch>
            <a:fillRect/>
          </a:stretch>
        </p:blipFill>
        <p:spPr bwMode="auto">
          <a:xfrm>
            <a:off x="357158" y="4000504"/>
            <a:ext cx="3429000" cy="2071702"/>
          </a:xfrm>
          <a:prstGeom prst="rect">
            <a:avLst/>
          </a:prstGeom>
          <a:noFill/>
        </p:spPr>
      </p:pic>
      <p:pic>
        <p:nvPicPr>
          <p:cNvPr id="2052" name="Picture 4" descr="C:\Users\Gosia\Desktop\71139823_2686102711450984_6050508852525521341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0BE"/>
              </a:clrFrom>
              <a:clrTo>
                <a:srgbClr val="FDE0BE">
                  <a:alpha val="0"/>
                </a:srgbClr>
              </a:clrTo>
            </a:clrChange>
          </a:blip>
          <a:srcRect l="62500" t="60417" b="17708"/>
          <a:stretch>
            <a:fillRect/>
          </a:stretch>
        </p:blipFill>
        <p:spPr bwMode="auto">
          <a:xfrm>
            <a:off x="6215074" y="4000504"/>
            <a:ext cx="2571744" cy="150019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14282" y="2857496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1. Resztki po jedzeniu lub części roślin? Oczywiście, że mogą się przydać. Wystarczy. że wrzucisz je do brązowego pojemnika na bioodpady.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29256" y="2857496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2. Odbierze je profesjonalna firma, która dopilnuje, by nie zmieszały się z innym rodzajem odpadów.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596" y="600076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3. Następnie trafią do specjalnych kompostowni.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86446" y="5429264"/>
            <a:ext cx="300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4. Finalnie powstanie z nich cenny nawóz dla roślin lub biogaz, wykorzystywany do wytwarzania energii cieplnej. To opłaca się każdemu!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14282" y="21429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Do czego służą bioodpady?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sia\Desktop\74670584_242784183354873_9043754280140337569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1D9DB"/>
              </a:clrFrom>
              <a:clrTo>
                <a:srgbClr val="D1D9DB">
                  <a:alpha val="0"/>
                </a:srgbClr>
              </a:clrTo>
            </a:clrChange>
          </a:blip>
          <a:srcRect t="8163" r="70551" b="66208"/>
          <a:stretch>
            <a:fillRect/>
          </a:stretch>
        </p:blipFill>
        <p:spPr bwMode="auto">
          <a:xfrm>
            <a:off x="500034" y="1285860"/>
            <a:ext cx="2071703" cy="1714512"/>
          </a:xfrm>
          <a:prstGeom prst="rect">
            <a:avLst/>
          </a:prstGeom>
          <a:noFill/>
        </p:spPr>
      </p:pic>
      <p:pic>
        <p:nvPicPr>
          <p:cNvPr id="3" name="Picture 2" descr="C:\Users\Gosia\Desktop\MS_zmiesza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1D9DB"/>
              </a:clrFrom>
              <a:clrTo>
                <a:srgbClr val="D1D9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7166"/>
            <a:ext cx="3132580" cy="2948944"/>
          </a:xfrm>
          <a:prstGeom prst="rect">
            <a:avLst/>
          </a:prstGeom>
          <a:noFill/>
        </p:spPr>
      </p:pic>
      <p:pic>
        <p:nvPicPr>
          <p:cNvPr id="3075" name="Picture 3" descr="C:\Users\Gosia\Desktop\74670584_242784183354873_9043754280140337569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1D9DB"/>
              </a:clrFrom>
              <a:clrTo>
                <a:srgbClr val="D1D9DB">
                  <a:alpha val="0"/>
                </a:srgbClr>
              </a:clrTo>
            </a:clrChange>
          </a:blip>
          <a:srcRect t="58333" r="53962" b="12500"/>
          <a:stretch>
            <a:fillRect/>
          </a:stretch>
        </p:blipFill>
        <p:spPr bwMode="auto">
          <a:xfrm>
            <a:off x="285720" y="4143380"/>
            <a:ext cx="3320207" cy="2000264"/>
          </a:xfrm>
          <a:prstGeom prst="rect">
            <a:avLst/>
          </a:prstGeom>
          <a:noFill/>
        </p:spPr>
      </p:pic>
      <p:pic>
        <p:nvPicPr>
          <p:cNvPr id="3076" name="Picture 4" descr="C:\Users\Gosia\Desktop\74670584_242784183354873_9043754280140337569_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DBDD"/>
              </a:clrFrom>
              <a:clrTo>
                <a:srgbClr val="D3DBDD">
                  <a:alpha val="0"/>
                </a:srgbClr>
              </a:clrTo>
            </a:clrChange>
          </a:blip>
          <a:srcRect l="55944" t="62500" r="4434" b="16666"/>
          <a:stretch>
            <a:fillRect/>
          </a:stretch>
        </p:blipFill>
        <p:spPr bwMode="auto">
          <a:xfrm>
            <a:off x="5857884" y="4143380"/>
            <a:ext cx="2857520" cy="14287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20" y="3071810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1. Odpady zmieszane? Za takie uznawaj tylko te, których nie da się posegregować.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14942" y="342900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2. Odpady zmieszane odbierze profesjonalna firma.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5720" y="607220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3. Czekać je będzie sprawdzanie i sortowanie.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3504" y="5572140"/>
            <a:ext cx="364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Comic Sans MS" pitchFamily="66" charset="0"/>
              </a:rPr>
              <a:t>4. Następnie zostaną podzielone na organiczne i te, które trafią bezpośrednio na składowiska. Im mniej tego typu odpadów, tym lepiej dla każdego.</a:t>
            </a:r>
            <a:endParaRPr lang="pl-PL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5720" y="21429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Jakie są losy odpadów zmieszanych?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714356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Daj odpadom drugie życie!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Gosia\Desktop\A-1920_0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071810"/>
            <a:ext cx="835824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286116" y="1928802"/>
            <a:ext cx="2714644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00430" y="264318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Comic Sans MS" pitchFamily="66" charset="0"/>
              </a:rPr>
              <a:t>Jak długo rozkładają się śmieci?</a:t>
            </a:r>
            <a:endParaRPr lang="pl-P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Kreskówka Guma Do Żucia - Stockowe grafiki wektorowe i więcej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2" t="16226" r="8052" b="29687"/>
          <a:stretch>
            <a:fillRect/>
          </a:stretch>
        </p:blipFill>
        <p:spPr bwMode="auto">
          <a:xfrm>
            <a:off x="7143768" y="857232"/>
            <a:ext cx="1783569" cy="113844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143768" y="200024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GUMA DO ŻUCIA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5 LAT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8" name="Picture 4" descr="Four designs of glass bottles - Download Free Vectors, Clipart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85728"/>
            <a:ext cx="1290656" cy="157163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 flipH="1">
            <a:off x="4786314" y="78579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SZKŁO NIE ROSKŁADA SIĘ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0" name="Picture 6" descr="Soda Can Cartoon Images, Stock Photos &amp; Vectors | Shutter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36" b="14285"/>
          <a:stretch>
            <a:fillRect/>
          </a:stretch>
        </p:blipFill>
        <p:spPr bwMode="auto">
          <a:xfrm>
            <a:off x="7500958" y="3143248"/>
            <a:ext cx="1280948" cy="107157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7429520" y="428625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PUSZKI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50-200 LAT</a:t>
            </a:r>
          </a:p>
        </p:txBody>
      </p:sp>
      <p:pic>
        <p:nvPicPr>
          <p:cNvPr id="1032" name="Picture 8" descr="REKLAMÓWKI JEDNORAZOWE torby 25x45 zrywki 200szt. 6840144741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2187" b="3749"/>
          <a:stretch>
            <a:fillRect/>
          </a:stretch>
        </p:blipFill>
        <p:spPr bwMode="auto">
          <a:xfrm>
            <a:off x="5643570" y="4429132"/>
            <a:ext cx="1214446" cy="1584955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214942" y="607220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REKLAMÓWKI FOLIOWE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300 LAT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34" name="Picture 10" descr="Plastic Trash Clipart"/>
          <p:cNvPicPr>
            <a:picLocks noChangeAspect="1" noChangeArrowheads="1"/>
          </p:cNvPicPr>
          <p:nvPr/>
        </p:nvPicPr>
        <p:blipFill>
          <a:blip r:embed="rId6"/>
          <a:srcRect l="4473" t="21053" r="3081" b="22556"/>
          <a:stretch>
            <a:fillRect/>
          </a:stretch>
        </p:blipFill>
        <p:spPr bwMode="auto">
          <a:xfrm>
            <a:off x="1785918" y="4929198"/>
            <a:ext cx="1919302" cy="92869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1643042" y="600076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PLASTIK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100 – 1000 LAT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36" name="AutoShape 12" descr="Grafika wektorowa jeść jabłko | Wektory w domenie publiczne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Grafika wektorowa jeść jabłko | Wektory w domenie publiczne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 descr="C:\Users\Gosia\Desktop\pobran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928682" cy="1444617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357158" y="421481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BIOODPADY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2-12 MIESIĘCY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41" name="Picture 17" descr="Vervuiling in huishoudelijk oudpapier licht gedaald - Afvalgi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99" t="7475" r="11667" b="5315"/>
          <a:stretch>
            <a:fillRect/>
          </a:stretch>
        </p:blipFill>
        <p:spPr bwMode="auto">
          <a:xfrm>
            <a:off x="285720" y="428604"/>
            <a:ext cx="1714544" cy="1463635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285720" y="185736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PAPIER</a:t>
            </a:r>
          </a:p>
          <a:p>
            <a:pPr algn="ctr"/>
            <a:r>
              <a:rPr lang="pl-PL" sz="1400" b="1" dirty="0" smtClean="0">
                <a:solidFill>
                  <a:srgbClr val="0070C0"/>
                </a:solidFill>
                <a:latin typeface="Comic Sans MS" pitchFamily="66" charset="0"/>
              </a:rPr>
              <a:t>6 MIESIĘCY</a:t>
            </a:r>
            <a:endParaRPr lang="pl-PL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E0C6"/>
              </a:clrFrom>
              <a:clrTo>
                <a:srgbClr val="C2E0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071678"/>
            <a:ext cx="37147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00034" y="1500174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Ze: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słoików i butelek po żywności i napojach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szklanych opakowań po kosmetykach</a:t>
            </a:r>
          </a:p>
          <a:p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Mogą powstać: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nowe szklane opakowania np.: słoiki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szklanki i kieliszki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szklane dekoracje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kafelki i blaty kuchenne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materiały budowlane w postaci włókien szklanych, materiałów porowatych, szkła piankowego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0298" y="28572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SZKŁO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E4E5"/>
              </a:clrFrom>
              <a:clrTo>
                <a:srgbClr val="C4E4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643050"/>
            <a:ext cx="2752730" cy="49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00034" y="1285860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opakowań z papieru, kartonu, tektury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katalogów, ulotek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gazet i czasopism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papieru szkolnego i biurowego, zadrukowanych kartek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zeszytów i książek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papieru pakowego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toreb i worków papierowych</a:t>
            </a:r>
          </a:p>
          <a:p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Mogą powstać: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nowe książki, zeszyty i gazety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papier toaletowy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filtry do kawy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opakowania do jajek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klosze oświetleniowe i abażury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maseczki ochronne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14678" y="285728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PAPIER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2C7"/>
              </a:clrFrom>
              <a:clrTo>
                <a:srgbClr val="FDF2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571612"/>
            <a:ext cx="3286148" cy="47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85720" y="1071547"/>
            <a:ext cx="4429156" cy="578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nakrętek i kapsli od butelek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opakowań z tworzyw sztucznych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opakowań wielomateriałowych np.: kartonów po mleku i sokach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toreb z tworzyw sztucznych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worków, reklamówek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aluminiowych puszek po napojach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puszek po konserwach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folii aluminiowej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zakrętek od słoików</a:t>
            </a:r>
          </a:p>
          <a:p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Mogą powstać: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butelki z tworzyw sztucznych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torby wielokrotnego użytku, folie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osłony do wykładzin i dywanów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meble ogrodowe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zabawki, długopisy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ekrany przeciwhałasowe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ramy okienne z PCV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596" y="2857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  <a:latin typeface="Comic Sans MS" pitchFamily="66" charset="0"/>
              </a:rPr>
              <a:t>METALE I TWORZYWA SZTUCZNE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2BB"/>
              </a:clrFrom>
              <a:clrTo>
                <a:srgbClr val="FDE2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214554"/>
            <a:ext cx="3019422" cy="43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85720" y="1285860"/>
            <a:ext cx="4572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odpadów warzywnych i owocowych np.: obierek, skórek, pestek, ogonków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gałęzi drzew i krzewów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trawy, liści, kwiatów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trocin i kory drzew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niezaipmregowanego drewna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resztek jedzenia</a:t>
            </a:r>
          </a:p>
          <a:p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Mogą powstać: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nawozy roślin ogrodowych, zarówno warzyw, drzew i krzewów owocowych jak i roślin ozdobnych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biogaz jako paliwo do produkcji energii elektrycznej i ciepła oraz do napędu pojazdów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składniki podłoża dla uprawy warzyw oraz kwiatów rabatowych i doniczkowych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7158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Comic Sans MS" pitchFamily="66" charset="0"/>
              </a:rPr>
              <a:t>ODPADY BIODEGRADOWALNE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1DADB"/>
              </a:clrFrom>
              <a:clrTo>
                <a:srgbClr val="D1DA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85926"/>
            <a:ext cx="3071834" cy="47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786314" y="1928802"/>
            <a:ext cx="4071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pl-PL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zabrudzony papier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lustro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piasek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żwirek dla kota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zbity kubek</a:t>
            </a:r>
          </a:p>
          <a:p>
            <a:pPr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zużyte środki czystości</a:t>
            </a:r>
          </a:p>
          <a:p>
            <a:pPr>
              <a:buFont typeface="Wingdings" pitchFamily="2" charset="2"/>
              <a:buChar char="ü"/>
            </a:pPr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ZOSTAJĄ ODPOWIEDNIO ZUTYLIZOWANE</a:t>
            </a:r>
          </a:p>
          <a:p>
            <a:pPr algn="ctr"/>
            <a:endParaRPr lang="pl-PL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0166" y="35716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Comic Sans MS" pitchFamily="66" charset="0"/>
              </a:rPr>
              <a:t>ODPADY ZMIENNE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357554" y="1928802"/>
            <a:ext cx="2643206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86116" y="2714620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FFC000"/>
                </a:solidFill>
                <a:latin typeface="Comic Sans MS" pitchFamily="66" charset="0"/>
              </a:rPr>
              <a:t>CIEKAWOSTKI</a:t>
            </a:r>
            <a:endParaRPr lang="pl-PL" sz="2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5572132" y="571480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786446" y="71435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Wyrzucone w ciągu roku na całym świecie butelki PET, ustawione jedna na drugiej utworzyłoby wieżę o wysokości 28 milionów kilometrów.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643702" y="2928934"/>
            <a:ext cx="235745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786578" y="328612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Z 35 zużytych butelek PET można wyprodukować jedną bluzę z polaru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5214942" y="5072074"/>
            <a:ext cx="235745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286380" y="5143512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Każda szklana butelka ponownie wprowadzona do obiegu pozwała zaoszczędzić energię potrzebną do świecenia 100-Watowej żarówki przez 4 godziny.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1214414" y="357166"/>
            <a:ext cx="292895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00166" y="500042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Około 2 miliony ptaków i ssaków wodnych ginie na świecie na skutek połknięcia plastikowych odpadów wrzucanych do mórz i oceanów.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85720" y="2571744"/>
            <a:ext cx="285752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57158" y="278605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Ponowny przerób stosu gazet o wysokości 125 cm pozwała na uratowanie sześciometrowej sosny.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1571604" y="4714884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857356" y="521495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00"/>
                </a:solidFill>
                <a:latin typeface="Comic Sans MS" pitchFamily="66" charset="0"/>
              </a:rPr>
              <a:t>Wyprodukowanie 1 tony papieru wymaga ścięcia 17 drzew.</a:t>
            </a:r>
            <a:endParaRPr lang="pl-PL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31852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85720" y="42860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33CC33"/>
                </a:solidFill>
                <a:latin typeface="Comic Sans MS" pitchFamily="66" charset="0"/>
              </a:rPr>
              <a:t>WY</a:t>
            </a:r>
            <a:r>
              <a:rPr lang="pl-PL" sz="3600" b="1" dirty="0" smtClean="0">
                <a:solidFill>
                  <a:srgbClr val="FF0000"/>
                </a:solidFill>
                <a:latin typeface="Comic Sans MS" pitchFamily="66" charset="0"/>
              </a:rPr>
              <a:t>SZKŁO</a:t>
            </a:r>
            <a:r>
              <a:rPr lang="pl-PL" sz="3600" b="1" dirty="0" smtClean="0">
                <a:solidFill>
                  <a:srgbClr val="33CC33"/>
                </a:solidFill>
                <a:latin typeface="Comic Sans MS" pitchFamily="66" charset="0"/>
              </a:rPr>
              <a:t>LONY</a:t>
            </a:r>
            <a:endParaRPr lang="pl-PL" sz="36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4714876" y="785794"/>
            <a:ext cx="3929090" cy="1857388"/>
          </a:xfrm>
          <a:prstGeom prst="wedgeEllipseCallout">
            <a:avLst>
              <a:gd name="adj1" fmla="val -69334"/>
              <a:gd name="adj2" fmla="val 95249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000628" y="121442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  <a:latin typeface="Comic Sans MS" pitchFamily="66" charset="0"/>
              </a:rPr>
              <a:t>Szklany słoik czy butelka!? </a:t>
            </a:r>
          </a:p>
          <a:p>
            <a:pPr algn="ctr"/>
            <a:r>
              <a:rPr lang="pl-PL" dirty="0" smtClean="0">
                <a:solidFill>
                  <a:srgbClr val="FFFF00"/>
                </a:solidFill>
                <a:latin typeface="Comic Sans MS" pitchFamily="66" charset="0"/>
              </a:rPr>
              <a:t>Toż to szkłoda wyrzucać takie surowce!</a:t>
            </a:r>
            <a:endParaRPr lang="pl-PL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28662" y="1967485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Kodeks Młodego Ekologa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42910" y="71435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1. Zabieraj na zakupy swoją torbę i opakowania wielokrotnego użytku, w tym bidon i kubek na kawę.</a:t>
            </a:r>
          </a:p>
          <a:p>
            <a:r>
              <a:rPr lang="pl-PL" sz="2400" dirty="0" smtClean="0"/>
              <a:t> 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11268" name="Picture 4" descr="Shopping ba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428868"/>
            <a:ext cx="4262434" cy="4049312"/>
          </a:xfrm>
          <a:prstGeom prst="rect">
            <a:avLst/>
          </a:prstGeom>
          <a:noFill/>
        </p:spPr>
      </p:pic>
      <p:pic>
        <p:nvPicPr>
          <p:cNvPr id="4" name="Picture 6" descr="Bidon dla dzieci, niebieski (pojemność: 400 ml) - Campus - Mep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49" r="28124"/>
          <a:stretch>
            <a:fillRect/>
          </a:stretch>
        </p:blipFill>
        <p:spPr bwMode="auto">
          <a:xfrm>
            <a:off x="5786446" y="4000504"/>
            <a:ext cx="1857388" cy="259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2. Zastąp nietrwałe produkty, takimi których będziesz używał dłużej, rób to w bardziej wydajny sposób.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785926"/>
            <a:ext cx="1862120" cy="2032883"/>
          </a:xfrm>
          <a:prstGeom prst="rect">
            <a:avLst/>
          </a:prstGeom>
          <a:noFill/>
        </p:spPr>
      </p:pic>
      <p:pic>
        <p:nvPicPr>
          <p:cNvPr id="10246" name="Picture 6" descr="Bidon dla dzieci, niebieski (pojemność: 400 ml) - Campus - Mep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49" r="28124"/>
          <a:stretch>
            <a:fillRect/>
          </a:stretch>
        </p:blipFill>
        <p:spPr bwMode="auto">
          <a:xfrm>
            <a:off x="6500826" y="4000504"/>
            <a:ext cx="1857388" cy="259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8" name="Picture 8" descr="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99" r="21779" b="7184"/>
          <a:stretch>
            <a:fillRect/>
          </a:stretch>
        </p:blipFill>
        <p:spPr bwMode="auto">
          <a:xfrm>
            <a:off x="1785918" y="4357694"/>
            <a:ext cx="928694" cy="2081560"/>
          </a:xfrm>
          <a:prstGeom prst="rect">
            <a:avLst/>
          </a:prstGeom>
          <a:noFill/>
        </p:spPr>
      </p:pic>
      <p:sp>
        <p:nvSpPr>
          <p:cNvPr id="9" name="Strzałka w prawo 8"/>
          <p:cNvSpPr/>
          <p:nvPr/>
        </p:nvSpPr>
        <p:spPr>
          <a:xfrm>
            <a:off x="3643306" y="2643182"/>
            <a:ext cx="2071702" cy="5000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3643306" y="4929198"/>
            <a:ext cx="2071702" cy="428628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8" descr="REKLAMÓWKI JEDNORAZOWE torby 25x45 zrywki 200szt. 6840144741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2187" b="3749"/>
          <a:stretch>
            <a:fillRect/>
          </a:stretch>
        </p:blipFill>
        <p:spPr bwMode="auto">
          <a:xfrm>
            <a:off x="1214414" y="1857364"/>
            <a:ext cx="164214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50004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3. Wymieniaj się rzeczami, których nie zamierzasz już używać.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222" name="Picture 6" descr="Set of isolated interior Royalty Free Vector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03"/>
          <a:stretch>
            <a:fillRect/>
          </a:stretch>
        </p:blipFill>
        <p:spPr bwMode="auto">
          <a:xfrm>
            <a:off x="2285984" y="1857364"/>
            <a:ext cx="4719633" cy="4757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0034" y="42860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4. Sprzedaj lub oddaj to czego masz za dużo, zamiast wyrzucać. Ktoś może jeszcze z tego skorzystać.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04"/>
          <a:stretch>
            <a:fillRect/>
          </a:stretch>
        </p:blipFill>
        <p:spPr bwMode="auto">
          <a:xfrm>
            <a:off x="1857356" y="1500174"/>
            <a:ext cx="53721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5720" y="428604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5. Ogranicz użycie produktów jednorazowych - w tym torebek foliowych, butelkowanej wody, naczyń jednorazowych, plastikowych słomek, sztućców, mieszadełek itp.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086216" cy="408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0034" y="42860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6. Wybieraj produkty żywnościowe i kosmetyczne pozbawione zbędnych opakowań. Staraj się kupować na wagę lub na sztuki do własnego pojemnika.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8" name="Picture 4" descr="Młodzi Polacy najrzadziej używają własnych opakowań na produkty n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786446" cy="3853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64291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7. Kupuj bilety online, zrezygnuj z tych drukowanych.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Airplane ticket, online reservation, online ticket booking, ticke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64291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8. Korzystaj z opakowań objętych systemem kaucyjnym i nie zapominaj oddawać ich do sklepu.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Sposób na zwiększenie odzysku opakowań szklany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357562"/>
            <a:ext cx="5867400" cy="250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64291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9. Przyjrzyj się swoim dotychczasowym nawykom i praktykom, zastanów się jak możesz wpłynąć na dotychczasowe ograniczenie produkowania odpadów.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71744"/>
            <a:ext cx="2952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D997"/>
              </a:clrFrom>
              <a:clrTo>
                <a:srgbClr val="BCD9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285992"/>
            <a:ext cx="2757497" cy="40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6072198" y="50004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Comic Sans MS" pitchFamily="66" charset="0"/>
              </a:rPr>
              <a:t>PA</a:t>
            </a:r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PA</a:t>
            </a:r>
            <a:r>
              <a:rPr lang="pl-PL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PIER</a:t>
            </a:r>
            <a:endParaRPr lang="pl-PL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785786" y="785794"/>
            <a:ext cx="4643470" cy="2143140"/>
          </a:xfrm>
          <a:prstGeom prst="wedgeEllipseCallout">
            <a:avLst>
              <a:gd name="adj1" fmla="val 65173"/>
              <a:gd name="adj2" fmla="val 86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500166" y="1071546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latin typeface="Comic Sans MS" pitchFamily="66" charset="0"/>
              </a:rPr>
              <a:t>Mam osobistą </a:t>
            </a:r>
          </a:p>
          <a:p>
            <a:pPr algn="ctr"/>
            <a:r>
              <a:rPr lang="pl-PL" sz="2400" dirty="0" smtClean="0">
                <a:solidFill>
                  <a:srgbClr val="FFFF00"/>
                </a:solidFill>
                <a:latin typeface="Comic Sans MS" pitchFamily="66" charset="0"/>
              </a:rPr>
              <a:t>eko – kulturę, zbieram makulaturę.</a:t>
            </a:r>
            <a:endParaRPr lang="pl-PL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4348" y="50004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10. Inspiruj innych swoimi proekologicznymi działaniami – im nas więcej tym mniej odpadów.</a:t>
            </a:r>
            <a:endParaRPr lang="pl-P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 descr="Ludzie Sortujący śmieci Do Recyklingu | Darmowy Wek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7000924" cy="4691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42976" y="214311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Coś z niczego 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NOPOL Producent opakowań z pulpy papierowej, opakowania do jajek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928802"/>
            <a:ext cx="2643206" cy="2326031"/>
          </a:xfrm>
          <a:prstGeom prst="rect">
            <a:avLst/>
          </a:prstGeom>
          <a:noFill/>
        </p:spPr>
      </p:pic>
      <p:pic>
        <p:nvPicPr>
          <p:cNvPr id="50180" name="Picture 4" descr="Don't throw away those egg cartons! Instead, use your creativity and turn them into some cute little egg carton crafts for kids! Now that's smart recycling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500570"/>
            <a:ext cx="1500198" cy="1854282"/>
          </a:xfrm>
          <a:prstGeom prst="rect">
            <a:avLst/>
          </a:prstGeom>
          <a:noFill/>
        </p:spPr>
      </p:pic>
      <p:pic>
        <p:nvPicPr>
          <p:cNvPr id="50182" name="Picture 6" descr="What a cute little bunny! The things you can do with an egg box are Eggstraordinary #EnjoyEggsMore"/>
          <p:cNvPicPr>
            <a:picLocks noChangeAspect="1" noChangeArrowheads="1"/>
          </p:cNvPicPr>
          <p:nvPr/>
        </p:nvPicPr>
        <p:blipFill>
          <a:blip r:embed="rId4"/>
          <a:srcRect l="13863" t="18311" r="14048"/>
          <a:stretch>
            <a:fillRect/>
          </a:stretch>
        </p:blipFill>
        <p:spPr bwMode="auto">
          <a:xfrm>
            <a:off x="6500826" y="428604"/>
            <a:ext cx="1357322" cy="2789597"/>
          </a:xfrm>
          <a:prstGeom prst="rect">
            <a:avLst/>
          </a:prstGeom>
          <a:noFill/>
        </p:spPr>
      </p:pic>
      <p:pic>
        <p:nvPicPr>
          <p:cNvPr id="50184" name="Picture 8" descr="Bricolage de Pâques : Petites boîtes à oeufs en forme de poussin - Enfants 2-12 ans - Pure Famille - How to make chocolate egg box looking like a ckick !:"/>
          <p:cNvPicPr>
            <a:picLocks noChangeAspect="1" noChangeArrowheads="1"/>
          </p:cNvPicPr>
          <p:nvPr/>
        </p:nvPicPr>
        <p:blipFill>
          <a:blip r:embed="rId5"/>
          <a:srcRect t="9404" r="5289" b="20062"/>
          <a:stretch>
            <a:fillRect/>
          </a:stretch>
        </p:blipFill>
        <p:spPr bwMode="auto">
          <a:xfrm>
            <a:off x="428596" y="4071942"/>
            <a:ext cx="2026458" cy="1643074"/>
          </a:xfrm>
          <a:prstGeom prst="rect">
            <a:avLst/>
          </a:prstGeom>
          <a:noFill/>
        </p:spPr>
      </p:pic>
      <p:pic>
        <p:nvPicPr>
          <p:cNvPr id="50186" name="Picture 10" descr="resycling basteln mit eierkarton basteln mit kindern basteln mit klopapierrollen krokodil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929066"/>
            <a:ext cx="1573760" cy="2103928"/>
          </a:xfrm>
          <a:prstGeom prst="rect">
            <a:avLst/>
          </a:prstGeom>
          <a:noFill/>
        </p:spPr>
      </p:pic>
      <p:pic>
        <p:nvPicPr>
          <p:cNvPr id="50188" name="Picture 12" descr="Egg carton caterpillar - recycled bug craft for ki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85728"/>
            <a:ext cx="1785950" cy="254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udełka okrągłe na płyty CD/DVD - Fellowes - najmocniejsze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214554"/>
            <a:ext cx="3333720" cy="2408613"/>
          </a:xfrm>
          <a:prstGeom prst="rect">
            <a:avLst/>
          </a:prstGeom>
          <a:noFill/>
        </p:spPr>
      </p:pic>
      <p:pic>
        <p:nvPicPr>
          <p:cNvPr id="51204" name="Picture 4" descr="Fun Activities: Old CD Animal Crafts for Kids - Kids Art &amp; Cra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571480"/>
            <a:ext cx="1785950" cy="1240332"/>
          </a:xfrm>
          <a:prstGeom prst="rect">
            <a:avLst/>
          </a:prstGeom>
          <a:noFill/>
        </p:spPr>
      </p:pic>
      <p:pic>
        <p:nvPicPr>
          <p:cNvPr id="51206" name="Picture 6" descr="Recycled CD crafts ideas for kids - Art &amp; Craft Ide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71480"/>
            <a:ext cx="1774024" cy="1904993"/>
          </a:xfrm>
          <a:prstGeom prst="rect">
            <a:avLst/>
          </a:prstGeom>
          <a:noFill/>
        </p:spPr>
      </p:pic>
      <p:pic>
        <p:nvPicPr>
          <p:cNvPr id="51208" name="Picture 8" descr=" "/>
          <p:cNvPicPr>
            <a:picLocks noChangeAspect="1" noChangeArrowheads="1"/>
          </p:cNvPicPr>
          <p:nvPr/>
        </p:nvPicPr>
        <p:blipFill>
          <a:blip r:embed="rId5"/>
          <a:srcRect t="36638" r="5172"/>
          <a:stretch>
            <a:fillRect/>
          </a:stretch>
        </p:blipFill>
        <p:spPr bwMode="auto">
          <a:xfrm>
            <a:off x="285720" y="4357694"/>
            <a:ext cx="2571768" cy="1718390"/>
          </a:xfrm>
          <a:prstGeom prst="rect">
            <a:avLst/>
          </a:prstGeom>
          <a:noFill/>
        </p:spPr>
      </p:pic>
      <p:pic>
        <p:nvPicPr>
          <p:cNvPr id="51210" name="Picture 10" descr=" "/>
          <p:cNvPicPr>
            <a:picLocks noChangeAspect="1" noChangeArrowheads="1"/>
          </p:cNvPicPr>
          <p:nvPr/>
        </p:nvPicPr>
        <p:blipFill>
          <a:blip r:embed="rId6"/>
          <a:srcRect t="12448" r="6249"/>
          <a:stretch>
            <a:fillRect/>
          </a:stretch>
        </p:blipFill>
        <p:spPr bwMode="auto">
          <a:xfrm>
            <a:off x="6286512" y="4214818"/>
            <a:ext cx="2500330" cy="2009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ER - opo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85992"/>
            <a:ext cx="1904194" cy="2078462"/>
          </a:xfrm>
          <a:prstGeom prst="rect">
            <a:avLst/>
          </a:prstGeom>
          <a:noFill/>
        </p:spPr>
      </p:pic>
      <p:pic>
        <p:nvPicPr>
          <p:cNvPr id="52228" name="Picture 4" descr="Chairs Made From T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2236558" cy="1342730"/>
          </a:xfrm>
          <a:prstGeom prst="rect">
            <a:avLst/>
          </a:prstGeom>
          <a:noFill/>
        </p:spPr>
      </p:pic>
      <p:pic>
        <p:nvPicPr>
          <p:cNvPr id="52230" name="Picture 6" descr="Tire Tree swings | Tire Swing                                                                                                                                                      More"/>
          <p:cNvPicPr>
            <a:picLocks noChangeAspect="1" noChangeArrowheads="1"/>
          </p:cNvPicPr>
          <p:nvPr/>
        </p:nvPicPr>
        <p:blipFill>
          <a:blip r:embed="rId4"/>
          <a:srcRect l="16997" t="9462" r="6514" b="10112"/>
          <a:stretch>
            <a:fillRect/>
          </a:stretch>
        </p:blipFill>
        <p:spPr bwMode="auto">
          <a:xfrm>
            <a:off x="7215206" y="428604"/>
            <a:ext cx="1571636" cy="2428892"/>
          </a:xfrm>
          <a:prstGeom prst="rect">
            <a:avLst/>
          </a:prstGeom>
          <a:noFill/>
        </p:spPr>
      </p:pic>
      <p:pic>
        <p:nvPicPr>
          <p:cNvPr id="52232" name="Picture 8" descr="Tire garden, Container gardening flowers, Container gardening, Backyard garden, Diy garden projects, Garden crafts - 44 creative container gardening flowers ideas decorations 22 - #Tiregar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428868"/>
            <a:ext cx="1714512" cy="2828878"/>
          </a:xfrm>
          <a:prstGeom prst="rect">
            <a:avLst/>
          </a:prstGeom>
          <a:noFill/>
        </p:spPr>
      </p:pic>
      <p:pic>
        <p:nvPicPr>
          <p:cNvPr id="52234" name="Picture 10" descr="DIY Tire Coffee Table it goes from this to something even better, check it out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000636"/>
            <a:ext cx="2247900" cy="1495426"/>
          </a:xfrm>
          <a:prstGeom prst="rect">
            <a:avLst/>
          </a:prstGeom>
          <a:noFill/>
        </p:spPr>
      </p:pic>
      <p:pic>
        <p:nvPicPr>
          <p:cNvPr id="52236" name="Picture 12" descr="40 Smart Ways to Use Old Tires - Sitzmöbel für den Garten aus alten Reifen - Garten DI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429000"/>
            <a:ext cx="2000237" cy="30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lass and PET Bott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071678"/>
            <a:ext cx="2162156" cy="2329665"/>
          </a:xfrm>
          <a:prstGeom prst="rect">
            <a:avLst/>
          </a:prstGeom>
          <a:noFill/>
        </p:spPr>
      </p:pic>
      <p:pic>
        <p:nvPicPr>
          <p:cNvPr id="53252" name="Picture 4" descr="Plastic bottles are a kind of trash everybody claims to experience. But how cool it is to know that this recycle bin object can be upcycled in various crafty and useful ways!"/>
          <p:cNvPicPr>
            <a:picLocks noChangeAspect="1" noChangeArrowheads="1"/>
          </p:cNvPicPr>
          <p:nvPr/>
        </p:nvPicPr>
        <p:blipFill>
          <a:blip r:embed="rId3"/>
          <a:srcRect l="10344" r="14656" b="45402"/>
          <a:stretch>
            <a:fillRect/>
          </a:stretch>
        </p:blipFill>
        <p:spPr bwMode="auto">
          <a:xfrm>
            <a:off x="357158" y="714356"/>
            <a:ext cx="2071702" cy="2714644"/>
          </a:xfrm>
          <a:prstGeom prst="rect">
            <a:avLst/>
          </a:prstGeom>
          <a:noFill/>
        </p:spPr>
      </p:pic>
      <p:pic>
        <p:nvPicPr>
          <p:cNvPr id="53254" name="Picture 6" descr="decorating a bottle piggy bank"/>
          <p:cNvPicPr>
            <a:picLocks noChangeAspect="1" noChangeArrowheads="1"/>
          </p:cNvPicPr>
          <p:nvPr/>
        </p:nvPicPr>
        <p:blipFill>
          <a:blip r:embed="rId4"/>
          <a:srcRect t="4323" r="4374" b="11383"/>
          <a:stretch>
            <a:fillRect/>
          </a:stretch>
        </p:blipFill>
        <p:spPr bwMode="auto">
          <a:xfrm>
            <a:off x="5857884" y="642918"/>
            <a:ext cx="2709149" cy="2071702"/>
          </a:xfrm>
          <a:prstGeom prst="rect">
            <a:avLst/>
          </a:prstGeom>
          <a:noFill/>
        </p:spPr>
      </p:pic>
      <p:pic>
        <p:nvPicPr>
          <p:cNvPr id="53256" name="Picture 8" descr=" "/>
          <p:cNvPicPr>
            <a:picLocks noChangeAspect="1" noChangeArrowheads="1"/>
          </p:cNvPicPr>
          <p:nvPr/>
        </p:nvPicPr>
        <p:blipFill>
          <a:blip r:embed="rId5"/>
          <a:srcRect l="11968" b="6249"/>
          <a:stretch>
            <a:fillRect/>
          </a:stretch>
        </p:blipFill>
        <p:spPr bwMode="auto">
          <a:xfrm>
            <a:off x="1000100" y="4214818"/>
            <a:ext cx="2000264" cy="2115085"/>
          </a:xfrm>
          <a:prstGeom prst="rect">
            <a:avLst/>
          </a:prstGeom>
          <a:noFill/>
        </p:spPr>
      </p:pic>
      <p:pic>
        <p:nvPicPr>
          <p:cNvPr id="2050" name="Picture 2" descr="Plastic, Plastic Bottle and Apple foam Net Basket || Unique Arts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500570"/>
            <a:ext cx="2595554" cy="194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4348" y="242886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rgbClr val="0070C0"/>
                </a:solidFill>
                <a:latin typeface="Comic Sans MS" pitchFamily="66" charset="0"/>
              </a:rPr>
              <a:t>KONIEC</a:t>
            </a:r>
            <a:endParaRPr lang="pl-PL" sz="9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 t="1654"/>
          <a:stretch>
            <a:fillRect/>
          </a:stretch>
        </p:blipFill>
        <p:spPr bwMode="auto">
          <a:xfrm>
            <a:off x="6072198" y="2357430"/>
            <a:ext cx="2857520" cy="424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786446" y="28572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PLASTIK</a:t>
            </a:r>
            <a:r>
              <a:rPr lang="pl-PL" sz="3600" b="1" dirty="0" smtClean="0">
                <a:solidFill>
                  <a:srgbClr val="FF9900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METAL</a:t>
            </a:r>
            <a:r>
              <a:rPr lang="pl-PL" sz="3600" b="1" dirty="0" smtClean="0">
                <a:solidFill>
                  <a:srgbClr val="FF9900"/>
                </a:solidFill>
                <a:latin typeface="Comic Sans MS" pitchFamily="66" charset="0"/>
              </a:rPr>
              <a:t>IKA</a:t>
            </a:r>
            <a:endParaRPr lang="pl-PL" sz="36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857224" y="1071546"/>
            <a:ext cx="4286280" cy="2214578"/>
          </a:xfrm>
          <a:prstGeom prst="wedgeEllipseCallout">
            <a:avLst>
              <a:gd name="adj1" fmla="val 69313"/>
              <a:gd name="adj2" fmla="val 5038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285852" y="135729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B050"/>
                </a:solidFill>
                <a:latin typeface="Comic Sans MS" pitchFamily="66" charset="0"/>
              </a:rPr>
              <a:t>Segreguję sztuczne tworzywa. To dla Ziemi pomoc prawdziwa!</a:t>
            </a:r>
            <a:endParaRPr lang="pl-PL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357158" y="64291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ZMIESZ</a:t>
            </a:r>
            <a:r>
              <a:rPr lang="pl-PL" sz="3600" b="1" dirty="0" smtClean="0">
                <a:solidFill>
                  <a:srgbClr val="7030A0"/>
                </a:solidFill>
                <a:latin typeface="Comic Sans MS" pitchFamily="66" charset="0"/>
              </a:rPr>
              <a:t>KO</a:t>
            </a:r>
            <a:endParaRPr lang="pl-PL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4286248" y="1142984"/>
            <a:ext cx="4000528" cy="2428892"/>
          </a:xfrm>
          <a:prstGeom prst="wedgeEllipseCallout">
            <a:avLst>
              <a:gd name="adj1" fmla="val -82019"/>
              <a:gd name="adj2" fmla="val 935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786314" y="1571612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FF00"/>
                </a:solidFill>
                <a:latin typeface="Comic Sans MS" pitchFamily="66" charset="0"/>
              </a:rPr>
              <a:t>Czuję się bardzo zmieszany, gdy trafiają do mnie wartościowe surówce.</a:t>
            </a:r>
            <a:endParaRPr lang="pl-PL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E09D"/>
              </a:clrFrom>
              <a:clrTo>
                <a:srgbClr val="C1E0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00240"/>
            <a:ext cx="28575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357158" y="57148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EL </a:t>
            </a:r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BIO</a:t>
            </a:r>
            <a:endParaRPr lang="pl-PL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3143240" y="928670"/>
            <a:ext cx="5786478" cy="1928826"/>
          </a:xfrm>
          <a:prstGeom prst="wedgeEllipseCallout">
            <a:avLst>
              <a:gd name="adj1" fmla="val -49924"/>
              <a:gd name="adj2" fmla="val 9936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29058" y="1285861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FF00"/>
                </a:solidFill>
                <a:latin typeface="Comic Sans MS" pitchFamily="66" charset="0"/>
              </a:rPr>
              <a:t>Naturalnie, że biodegradowalnie Amigo!</a:t>
            </a:r>
          </a:p>
          <a:p>
            <a:pPr algn="ctr"/>
            <a:r>
              <a:rPr lang="pl-PL" sz="2000" dirty="0" smtClean="0">
                <a:solidFill>
                  <a:srgbClr val="FFFF00"/>
                </a:solidFill>
                <a:latin typeface="Comic Sans MS" pitchFamily="66" charset="0"/>
              </a:rPr>
              <a:t>Wszystko, co z ziemi wyrosło na kompościk może wrócić! </a:t>
            </a:r>
            <a:endParaRPr lang="pl-PL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E2A9"/>
              </a:clrFrom>
              <a:clrTo>
                <a:srgbClr val="D3E2A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428736"/>
            <a:ext cx="60722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357158" y="285728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omic Sans MS" pitchFamily="66" charset="0"/>
              </a:rPr>
              <a:t>System Segregacji Odpadów</a:t>
            </a:r>
            <a:endParaRPr lang="pl-P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FC76"/>
            </a:gs>
            <a:gs pos="100000">
              <a:srgbClr val="33CC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E09D"/>
              </a:clrFrom>
              <a:clrTo>
                <a:srgbClr val="C1E09D">
                  <a:alpha val="0"/>
                </a:srgbClr>
              </a:clrTo>
            </a:clrChange>
          </a:blip>
          <a:srcRect t="6250"/>
          <a:stretch>
            <a:fillRect/>
          </a:stretch>
        </p:blipFill>
        <p:spPr bwMode="auto">
          <a:xfrm>
            <a:off x="357158" y="3500438"/>
            <a:ext cx="171451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85728"/>
            <a:ext cx="1571636" cy="23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 t="1654"/>
          <a:stretch>
            <a:fillRect/>
          </a:stretch>
        </p:blipFill>
        <p:spPr bwMode="auto">
          <a:xfrm>
            <a:off x="7286612" y="3357562"/>
            <a:ext cx="1857388" cy="276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D997"/>
              </a:clrFrom>
              <a:clrTo>
                <a:srgbClr val="BCD9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04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3E09E"/>
              </a:clrFrom>
              <a:clrTo>
                <a:srgbClr val="C3E0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16215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2571736" y="1714488"/>
            <a:ext cx="4000528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86050" y="2143116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Comic Sans MS" pitchFamily="66" charset="0"/>
              </a:rPr>
              <a:t>Segregowanie odpadów, to zbieranie odpadów do specjalnie oznakowanych pojemników, z podziałem na rodzaj materiałów, z których zostały wyprodukowane.</a:t>
            </a:r>
            <a:endParaRPr lang="pl-PL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1427</Words>
  <Application>Microsoft Office PowerPoint</Application>
  <PresentationFormat>Pokaz na ekranie (4:3)</PresentationFormat>
  <Paragraphs>225</Paragraphs>
  <Slides>46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7" baseType="lpstr">
      <vt:lpstr>Motyw pakietu Office</vt:lpstr>
      <vt:lpstr>Slajd 1</vt:lpstr>
      <vt:lpstr>POZNAJCIE NASZYCH BOHATERÓW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2. Zastąp nietrwałe produkty, takimi których będziesz używał dłużej, rób to w bardziej wydajny sposób.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Gosia</cp:lastModifiedBy>
  <cp:revision>68</cp:revision>
  <dcterms:created xsi:type="dcterms:W3CDTF">2020-03-28T10:25:39Z</dcterms:created>
  <dcterms:modified xsi:type="dcterms:W3CDTF">2020-03-30T09:02:03Z</dcterms:modified>
</cp:coreProperties>
</file>