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79" r:id="rId4"/>
    <p:sldId id="259" r:id="rId5"/>
    <p:sldId id="277" r:id="rId6"/>
    <p:sldId id="272" r:id="rId7"/>
    <p:sldId id="280" r:id="rId8"/>
    <p:sldId id="270" r:id="rId9"/>
    <p:sldId id="265" r:id="rId10"/>
    <p:sldId id="268" r:id="rId11"/>
    <p:sldId id="269" r:id="rId12"/>
    <p:sldId id="278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D3F361E-DB4F-4E53-AD7B-B35F5A1B9858}">
          <p14:sldIdLst>
            <p14:sldId id="256"/>
            <p14:sldId id="257"/>
            <p14:sldId id="279"/>
            <p14:sldId id="259"/>
            <p14:sldId id="277"/>
            <p14:sldId id="272"/>
          </p14:sldIdLst>
        </p14:section>
        <p14:section name="Sekcja bez tytułu" id="{C1FD58EF-DAAB-4EC4-B3D2-7BEEAC3BCACD}">
          <p14:sldIdLst>
            <p14:sldId id="280"/>
            <p14:sldId id="270"/>
            <p14:sldId id="265"/>
            <p14:sldId id="268"/>
            <p14:sldId id="269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576" autoAdjust="0"/>
  </p:normalViewPr>
  <p:slideViewPr>
    <p:cSldViewPr>
      <p:cViewPr varScale="1">
        <p:scale>
          <a:sx n="108" d="100"/>
          <a:sy n="108" d="100"/>
        </p:scale>
        <p:origin x="171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39401-F39E-46B0-BC23-F50FE3D73DF9}" type="datetimeFigureOut">
              <a:rPr lang="pl-PL" smtClean="0"/>
              <a:pPr/>
              <a:t>24.06.2021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CD0A3-13DD-4B8C-B1F3-C16698F64A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713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CD0A3-13DD-4B8C-B1F3-C16698F64AB6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2242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CD0A3-13DD-4B8C-B1F3-C16698F64AB6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3889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24.06.2021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6521740"/>
      </p:ext>
    </p:extLst>
  </p:cSld>
  <p:clrMapOvr>
    <a:masterClrMapping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24.06.2021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7947996"/>
      </p:ext>
    </p:extLst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24.06.2021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655223"/>
      </p:ext>
    </p:extLst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24.06.2021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2895279"/>
      </p:ext>
    </p:extLst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24.06.2021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7122700"/>
      </p:ext>
    </p:extLst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24.06.2021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3354231"/>
      </p:ext>
    </p:extLst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24.06.2021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5276582"/>
      </p:ext>
    </p:extLst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24.06.2021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6310916"/>
      </p:ext>
    </p:extLst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24.06.2021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5828351"/>
      </p:ext>
    </p:extLst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24.06.2021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265813"/>
      </p:ext>
    </p:extLst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24.06.2021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0418813"/>
      </p:ext>
    </p:extLst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36E3B-A9CA-4428-BA9D-8820204CAA6B}" type="datetimeFigureOut">
              <a:rPr lang="pl-PL" smtClean="0"/>
              <a:pPr/>
              <a:t>24.06.2021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044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plit orient="vert"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pl/url?sa=i&amp;rct=j&amp;q=&amp;esrc=s&amp;source=images&amp;cd=&amp;cad=rja&amp;uact=8&amp;ved=0CAcQjRxqFQoTCMq5xNTb08cCFcR8cgodDQIHvQ&amp;url=http://www.publicdomainpictures.net/view-image.php?image=27428&amp;picture=yellow-green-blur-background&amp;ei=aH3kVcrlE8T5yQONhJzoCw&amp;psig=AFQjCNEjvYvpWalCwpb7QJ5HzOspZkSBkA&amp;ust=1441123800571771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p243rrskarbnik@gmail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pl/url?sa=i&amp;rct=j&amp;q=&amp;esrc=s&amp;source=images&amp;cd=&amp;cad=rja&amp;uact=8&amp;ved=0CAcQjRxqFQoTCMq5xNTb08cCFcR8cgodDQIHvQ&amp;url=http://www.publicdomainpictures.net/view-image.php?image=27428&amp;picture=yellow-green-blur-background&amp;ei=aH3kVcrlE8T5yQONhJzoCw&amp;psig=AFQjCNEjvYvpWalCwpb7QJ5HzOspZkSBkA&amp;ust=1441123800571771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platno&#347;ci243@interia.p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pl/url?sa=i&amp;rct=j&amp;q=&amp;esrc=s&amp;source=images&amp;cd=&amp;cad=rja&amp;uact=8&amp;ved=0CAcQjRxqFQoTCMq5xNTb08cCFcR8cgodDQIHvQ&amp;url=http://www.publicdomainpictures.net/view-image.php?image=27428&amp;picture=yellow-green-blur-background&amp;ei=aH3kVcrlE8T5yQONhJzoCw&amp;psig=AFQjCNEjvYvpWalCwpb7QJ5HzOspZkSBkA&amp;ust=1441123800571771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platnosci243@interia.pl" TargetMode="External"/><Relationship Id="rId2" Type="http://schemas.openxmlformats.org/officeDocument/2006/relationships/hyperlink" Target="mailto:p243@interia.p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pl/url?sa=i&amp;rct=j&amp;q=&amp;esrc=s&amp;source=images&amp;cd=&amp;cad=rja&amp;uact=8&amp;ved=0CAcQjRxqFQoTCMq5xNTb08cCFcR8cgodDQIHvQ&amp;url=http://www.publicdomainpictures.net/view-image.php?image=27428&amp;picture=yellow-green-blur-background&amp;ei=aH3kVcrlE8T5yQONhJzoCw&amp;psig=AFQjCNEjvYvpWalCwpb7QJ5HzOspZkSBkA&amp;ust=1441123800571771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pl/url?sa=i&amp;rct=j&amp;q=&amp;esrc=s&amp;source=images&amp;cd=&amp;cad=rja&amp;uact=8&amp;ved=0CAcQjRxqFQoTCMq5xNTb08cCFcR8cgodDQIHvQ&amp;url=http://www.publicdomainpictures.net/view-image.php?image=27428&amp;picture=yellow-green-blur-background&amp;ei=aH3kVcrlE8T5yQONhJzoCw&amp;psig=AFQjCNEjvYvpWalCwpb7QJ5HzOspZkSBkA&amp;ust=144112380057177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3skierniewice.wikom.pl/wpis/gimnastyka-ogolnorozwojow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pl/url?sa=i&amp;rct=j&amp;q=&amp;esrc=s&amp;source=images&amp;cd=&amp;cad=rja&amp;uact=8&amp;ved=0CAcQjRxqFQoTCMq5xNTb08cCFcR8cgodDQIHvQ&amp;url=http://www.publicdomainpictures.net/view-image.php?image=27428&amp;picture=yellow-green-blur-background&amp;ei=aH3kVcrlE8T5yQONhJzoCw&amp;psig=AFQjCNEjvYvpWalCwpb7QJ5HzOspZkSBkA&amp;ust=1441123800571771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pl/url?sa=i&amp;rct=j&amp;q=&amp;esrc=s&amp;source=images&amp;cd=&amp;cad=rja&amp;uact=8&amp;ved=0CAcQjRxqFQoTCMq5xNTb08cCFcR8cgodDQIHvQ&amp;url=http://www.publicdomainpictures.net/view-image.php?image=27428&amp;picture=yellow-green-blur-background&amp;ei=aH3kVcrlE8T5yQONhJzoCw&amp;psig=AFQjCNEjvYvpWalCwpb7QJ5HzOspZkSBkA&amp;ust=144112380057177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496944" cy="1656184"/>
          </a:xfrm>
        </p:spPr>
        <p:txBody>
          <a:bodyPr>
            <a:normAutofit fontScale="90000"/>
          </a:bodyPr>
          <a:lstStyle/>
          <a:p>
            <a:r>
              <a:rPr lang="pl-PL" sz="6600" b="1" dirty="0">
                <a:solidFill>
                  <a:srgbClr val="C00000"/>
                </a:solidFill>
              </a:rPr>
              <a:t>Witamy</a:t>
            </a:r>
            <a:br>
              <a:rPr lang="pl-PL" sz="6600" b="1" dirty="0">
                <a:solidFill>
                  <a:srgbClr val="C00000"/>
                </a:solidFill>
              </a:rPr>
            </a:br>
            <a:r>
              <a:rPr lang="pl-PL" sz="6600" b="1" dirty="0">
                <a:solidFill>
                  <a:srgbClr val="C00000"/>
                </a:solidFill>
              </a:rPr>
              <a:t>w Przedszkolu nr 243!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CACBF03-17B3-41A5-9D2C-303898303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56992"/>
            <a:ext cx="503564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6987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Picture 2" descr="http://www.publicdomainpictures.net/pictures/30000/nahled/yellow-green-blur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21704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23528" y="505173"/>
            <a:ext cx="8744272" cy="6192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1000" b="1" dirty="0">
                <a:solidFill>
                  <a:srgbClr val="FF0000"/>
                </a:solidFill>
              </a:rPr>
              <a:t>Rada Rodziców 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0000" b="1" dirty="0">
                <a:solidFill>
                  <a:srgbClr val="008000"/>
                </a:solidFill>
              </a:rPr>
              <a:t>Przewodniczący: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0000" b="1" dirty="0"/>
              <a:t>Pan Łukasz Czarny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0000" b="1" dirty="0">
                <a:solidFill>
                  <a:srgbClr val="008000"/>
                </a:solidFill>
              </a:rPr>
              <a:t>Skarbnik: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0000" b="1" dirty="0"/>
              <a:t>Pani Natalia Sienkiewicz</a:t>
            </a:r>
            <a:endParaRPr lang="pl-PL" sz="10000" dirty="0"/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800" u="sng" dirty="0"/>
              <a:t>Wysokość wpłaty na Radę Rodziców </a:t>
            </a:r>
          </a:p>
          <a:p>
            <a:r>
              <a:rPr lang="pl-PL" sz="5000" dirty="0"/>
              <a:t>Rada Rodziców Przedszkola nr 243 w Warszawie,</a:t>
            </a:r>
            <a:br>
              <a:rPr lang="pl-PL" sz="5000" dirty="0"/>
            </a:br>
            <a:r>
              <a:rPr lang="pl-PL" sz="5000" dirty="0"/>
              <a:t>nr konta: </a:t>
            </a:r>
            <a:r>
              <a:rPr lang="pl-PL" sz="5000" b="1" dirty="0"/>
              <a:t>15 8019 1036 2003 0701 4365 0001</a:t>
            </a:r>
            <a:endParaRPr lang="pl-PL" sz="5000" dirty="0"/>
          </a:p>
          <a:p>
            <a:r>
              <a:rPr lang="pl-PL" sz="5000" dirty="0"/>
              <a:t>Składka semestr 100zł.</a:t>
            </a:r>
            <a:br>
              <a:rPr lang="pl-PL" sz="5000" dirty="0"/>
            </a:br>
            <a:r>
              <a:rPr lang="pl-PL" sz="5000" dirty="0"/>
              <a:t>W tytule przelewu podać imię i nazwisko DZIECKA, nie swoje.</a:t>
            </a:r>
            <a:br>
              <a:rPr lang="pl-PL" sz="5000" dirty="0"/>
            </a:br>
            <a:r>
              <a:rPr lang="pl-PL" sz="5000" dirty="0"/>
              <a:t>W sprawach płatności za RR zwracajcie się do P. Natalii Sienkiewicz, naszej Skarbnik:  </a:t>
            </a:r>
            <a:r>
              <a:rPr lang="pl-PL" sz="5000" dirty="0">
                <a:hlinkClick r:id="rId4"/>
              </a:rPr>
              <a:t>p243rrskarbnik@gmail.com</a:t>
            </a:r>
            <a:endParaRPr lang="pl-PL" sz="5000" dirty="0"/>
          </a:p>
          <a:p>
            <a:pPr marL="0" indent="0">
              <a:buFont typeface="Arial" panose="020B0604020202020204" pitchFamily="34" charset="0"/>
              <a:buNone/>
            </a:pPr>
            <a:endParaRPr lang="pl-PL" sz="51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15006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Picture 2" descr="http://www.publicdomainpictures.net/pictures/30000/nahled/yellow-green-blur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publicdomainpictures.net/pictures/30000/nahled/yellow-green-blur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24340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079612" y="548680"/>
            <a:ext cx="5256584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899592" y="-99392"/>
            <a:ext cx="5256584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200" b="1" dirty="0">
                <a:solidFill>
                  <a:schemeClr val="accent5">
                    <a:lumMod val="75000"/>
                  </a:schemeClr>
                </a:solidFill>
              </a:rPr>
              <a:t>OPŁATY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475656" y="126876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79512" y="476672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/>
              <a:buChar char="Ø"/>
            </a:pPr>
            <a:r>
              <a:rPr lang="pl-PL" sz="1600" b="1" dirty="0"/>
              <a:t>Stawka żywieniowa: (opłacana „z góry”, w miesiącu poprzedzającym)</a:t>
            </a:r>
            <a:br>
              <a:rPr lang="pl-PL" sz="1600" dirty="0"/>
            </a:br>
            <a:r>
              <a:rPr lang="pl-PL" sz="1600" dirty="0"/>
              <a:t> - 12zł. ( 3 posiłki )</a:t>
            </a:r>
          </a:p>
          <a:p>
            <a:pPr algn="just"/>
            <a:r>
              <a:rPr lang="pl-PL" sz="1600" dirty="0"/>
              <a:t>( 2 posiłki w przypadku dzieci uczęszczających wyłącznie do godz. 13:00 – rodzic składa oświadczenie do dyrektora)</a:t>
            </a:r>
          </a:p>
          <a:p>
            <a:pPr>
              <a:buFont typeface="Wingdings"/>
              <a:buChar char="Ø"/>
            </a:pPr>
            <a:r>
              <a:rPr lang="pl-PL" sz="1600" b="1" i="1" dirty="0"/>
              <a:t>Terminy opłat:</a:t>
            </a:r>
            <a:br>
              <a:rPr lang="pl-PL" sz="1600" dirty="0"/>
            </a:br>
            <a:r>
              <a:rPr lang="pl-PL" sz="1600" dirty="0"/>
              <a:t>Opłaty dokonywane są  na konto bankowe z w tytule wpisanym imieniem i nazwiskiem dziecka </a:t>
            </a:r>
          </a:p>
          <a:p>
            <a:pPr algn="just"/>
            <a:r>
              <a:rPr lang="pl-PL" sz="1600" dirty="0"/>
              <a:t>do 20 –ego każdego miesiąca dla weryfikacji prosimy o wysłanie pustego maila na adres </a:t>
            </a:r>
            <a:r>
              <a:rPr lang="pl-PL" sz="1600" dirty="0">
                <a:hlinkClick r:id="rId4"/>
              </a:rPr>
              <a:t>platności243@interia.pl</a:t>
            </a:r>
            <a:endParaRPr lang="pl-PL" sz="1600" dirty="0"/>
          </a:p>
          <a:p>
            <a:pPr algn="just">
              <a:buFont typeface="Wingdings"/>
              <a:buChar char="Ø"/>
            </a:pPr>
            <a:r>
              <a:rPr lang="pl-PL" sz="1600" dirty="0"/>
              <a:t> </a:t>
            </a:r>
            <a:r>
              <a:rPr lang="pl-PL" sz="1600" b="1" dirty="0"/>
              <a:t>Żywienie: </a:t>
            </a:r>
            <a:r>
              <a:rPr lang="pl-PL" sz="1600" dirty="0"/>
              <a:t>03 1030 1508 0000 0005 5060 3055</a:t>
            </a:r>
          </a:p>
          <a:p>
            <a:pPr algn="just"/>
            <a:r>
              <a:rPr lang="pl-PL" sz="1600" dirty="0"/>
              <a:t>W przypadku nieterminowego uiszczania opłat naliczane będą ustawowe odsetki, a w przypadku dwukrotnego braku wpłaty Rada Pedagogiczna podejmuje uchwałę o skreśleniu dziecka z listy</a:t>
            </a:r>
          </a:p>
          <a:p>
            <a:pPr algn="just"/>
            <a:r>
              <a:rPr lang="pl-PL" sz="1600" b="1" u="sng" dirty="0"/>
              <a:t> We wrześniu i styczniu opłaty są pobierane za 2 miesiące (wrzesień/październik)(styczeń luty)</a:t>
            </a:r>
          </a:p>
          <a:p>
            <a:pPr>
              <a:buFont typeface="Wingdings" pitchFamily="2" charset="2"/>
              <a:buChar char="Ø"/>
            </a:pPr>
            <a:r>
              <a:rPr lang="pl-PL" sz="1600" b="1" i="1" dirty="0"/>
              <a:t> Odpisy:</a:t>
            </a:r>
            <a:br>
              <a:rPr lang="pl-PL" sz="1600" dirty="0"/>
            </a:br>
            <a:r>
              <a:rPr lang="pl-PL" sz="1600" dirty="0"/>
              <a:t>Żywienie – dni nieobecności dziecka odpisujemy – zwracamy, przy kolejnej opłacie za przedszkole, </a:t>
            </a:r>
            <a:br>
              <a:rPr lang="pl-PL" sz="1600" dirty="0"/>
            </a:br>
            <a:r>
              <a:rPr lang="pl-PL" sz="1600" dirty="0"/>
              <a:t>z wyjątkiem pierwszego dnia nieobecności. Jeżeli jednak rodzic zawiadomi przedszkole w dniu poprzedzającym lub w pierwszym dniu nieobecności do godziny 9.00, że dziecko będzie nieobecne, odpisujemy również pierwszy dzień. </a:t>
            </a:r>
          </a:p>
          <a:p>
            <a:pPr>
              <a:buFont typeface="Wingdings" pitchFamily="2" charset="2"/>
              <a:buChar char="Ø"/>
            </a:pPr>
            <a:r>
              <a:rPr lang="pl-PL" sz="1600" b="1" u="sng" dirty="0"/>
              <a:t>Zgłoszenia tylko telefonicznie 22 611 92 96</a:t>
            </a:r>
          </a:p>
        </p:txBody>
      </p:sp>
    </p:spTree>
    <p:extLst>
      <p:ext uri="{BB962C8B-B14F-4D97-AF65-F5344CB8AC3E}">
        <p14:creationId xmlns:p14="http://schemas.microsoft.com/office/powerpoint/2010/main" val="809410177"/>
      </p:ext>
    </p:extLst>
  </p:cSld>
  <p:clrMapOvr>
    <a:masterClrMapping/>
  </p:clrMapOvr>
  <p:transition>
    <p:split orient="vert"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ublicdomainpictures.net/pictures/30000/nahled/yellow-green-blur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" y="-24340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Sprawy  organizacyjne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Podstawa programowa dla przedszkoli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Regulamin bezpieczeństwa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Statut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Ustawa o bezpieczeństwie żywności i żywienia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Upoważnienia do odbioru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Zgody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Przyprowadzanie dzieci </a:t>
            </a:r>
          </a:p>
          <a:p>
            <a:r>
              <a:rPr lang="pl-PL" dirty="0"/>
              <a:t>Odbieranie dzieci</a:t>
            </a:r>
          </a:p>
          <a:p>
            <a:r>
              <a:rPr lang="pl-PL" dirty="0"/>
              <a:t>Zabezpieczenie dodatkowych  ubranek </a:t>
            </a:r>
          </a:p>
          <a:p>
            <a:r>
              <a:rPr lang="pl-PL" dirty="0"/>
              <a:t>Wycieczki i wyjścia</a:t>
            </a:r>
          </a:p>
        </p:txBody>
      </p:sp>
    </p:spTree>
    <p:extLst>
      <p:ext uri="{BB962C8B-B14F-4D97-AF65-F5344CB8AC3E}">
        <p14:creationId xmlns:p14="http://schemas.microsoft.com/office/powerpoint/2010/main" val="3200326917"/>
      </p:ext>
    </p:extLst>
  </p:cSld>
  <p:clrMapOvr>
    <a:masterClrMapping/>
  </p:clrMapOvr>
  <p:transition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-198784"/>
            <a:ext cx="10487472" cy="7056784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250423" y="-99392"/>
            <a:ext cx="7695323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Dyrektor Przedszkola </a:t>
            </a:r>
            <a:b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44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mgr Irmina Jachimowicz</a:t>
            </a:r>
            <a:br>
              <a:rPr kumimoji="0" lang="pl-PL" sz="44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l-PL" sz="4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</a:t>
            </a:r>
            <a:r>
              <a:rPr kumimoji="0" lang="pl-PL" sz="4400" b="1" i="0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icedyrektor</a:t>
            </a:r>
            <a:r>
              <a:rPr kumimoji="0" lang="pl-PL" sz="44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mgr Sylwia Siębor </a:t>
            </a:r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-972616" y="1502786"/>
            <a:ext cx="9649072" cy="1980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</a:t>
            </a: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Intendent -  </a:t>
            </a:r>
            <a:r>
              <a:rPr kumimoji="0" lang="pl-PL" sz="36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mgr Iwona Kraszewska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23032" y="-53273"/>
            <a:ext cx="1497766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625053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 txBox="1">
            <a:spLocks/>
          </p:cNvSpPr>
          <p:nvPr/>
        </p:nvSpPr>
        <p:spPr>
          <a:xfrm>
            <a:off x="907976" y="341040"/>
            <a:ext cx="7272808" cy="5112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Przedszkole Nr 243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Ul. Kordiana 7/11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04-451 Warszawa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Telefon : 22 611 92 96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Email 1:  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p243@interia.pl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Email 2 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sos_p243@interia.pl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pl-PL" sz="3200" b="1" dirty="0"/>
              <a:t>Email 3 : </a:t>
            </a:r>
            <a:r>
              <a:rPr lang="pl-PL" sz="3200" b="1" dirty="0">
                <a:hlinkClick r:id="rId3"/>
              </a:rPr>
              <a:t>platnosci243@interia.pl</a:t>
            </a:r>
            <a:endParaRPr lang="pl-PL" sz="3200" b="1" dirty="0"/>
          </a:p>
          <a:p>
            <a:pPr lvl="0" algn="ctr">
              <a:spcBef>
                <a:spcPct val="20000"/>
              </a:spcBef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http://www.p243.waw.pl/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12576" y="-387424"/>
            <a:ext cx="12647712" cy="790482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3768" y="335322"/>
            <a:ext cx="7067128" cy="994122"/>
          </a:xfrm>
        </p:spPr>
        <p:txBody>
          <a:bodyPr>
            <a:noAutofit/>
          </a:bodyPr>
          <a:lstStyle/>
          <a:p>
            <a:r>
              <a:rPr lang="pl-PL" sz="6000" b="1" dirty="0">
                <a:solidFill>
                  <a:srgbClr val="C00000"/>
                </a:solidFill>
              </a:rPr>
              <a:t>Grupa  KOTKI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699792" y="1833700"/>
            <a:ext cx="6444208" cy="1883332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mgr Barbara Niewiadomska</a:t>
            </a:r>
          </a:p>
          <a:p>
            <a:r>
              <a:rPr lang="pl-PL" b="1" dirty="0">
                <a:solidFill>
                  <a:srgbClr val="002060"/>
                </a:solidFill>
              </a:rPr>
              <a:t>mgr Agata Gielo</a:t>
            </a:r>
          </a:p>
          <a:p>
            <a:r>
              <a:rPr lang="pl-PL" b="1" dirty="0">
                <a:solidFill>
                  <a:srgbClr val="002060"/>
                </a:solidFill>
              </a:rPr>
              <a:t>Pomoc nauczyciela Krystyna Podstawka</a:t>
            </a:r>
          </a:p>
          <a:p>
            <a:r>
              <a:rPr lang="pl-PL" b="1" dirty="0">
                <a:solidFill>
                  <a:srgbClr val="002060"/>
                </a:solidFill>
              </a:rPr>
              <a:t>Asystent Edyta Brodowska</a:t>
            </a:r>
          </a:p>
          <a:p>
            <a:pPr>
              <a:buNone/>
            </a:pP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1"/>
          </p:nvPr>
        </p:nvSpPr>
        <p:spPr>
          <a:xfrm>
            <a:off x="539552" y="4149080"/>
            <a:ext cx="6840760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200" b="1" dirty="0">
                <a:solidFill>
                  <a:srgbClr val="002060"/>
                </a:solidFill>
              </a:rPr>
              <a:t>Dzieci z Rocznika 2018</a:t>
            </a:r>
          </a:p>
          <a:p>
            <a:pPr marL="0" indent="0">
              <a:buNone/>
            </a:pPr>
            <a:endParaRPr lang="pl-PL" sz="4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b="1" dirty="0">
              <a:solidFill>
                <a:srgbClr val="00206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611" y="4509120"/>
            <a:ext cx="3888097" cy="249289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92" y="504361"/>
            <a:ext cx="24384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6127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ublicdomainpictures.net/pictures/30000/nahled/yellow-green-blur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1979712" y="1268760"/>
            <a:ext cx="5616624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b="1" u="sng" dirty="0"/>
              <a:t>Grupa   Kotki</a:t>
            </a:r>
          </a:p>
          <a:p>
            <a:pPr marL="0" indent="0">
              <a:buNone/>
            </a:pPr>
            <a:r>
              <a:rPr lang="pl-PL" sz="1600" b="1" dirty="0"/>
              <a:t>7:00 -8:20 schodzenie się dzieci, zabawy dowolne, zajęcia indywidualne </a:t>
            </a:r>
          </a:p>
          <a:p>
            <a:pPr marL="0" indent="0">
              <a:buNone/>
            </a:pPr>
            <a:r>
              <a:rPr lang="pl-PL" sz="1600" b="1" dirty="0"/>
              <a:t>8:20 -8:30   zabawa ruchowa</a:t>
            </a:r>
          </a:p>
          <a:p>
            <a:pPr marL="0" indent="0">
              <a:buNone/>
            </a:pPr>
            <a:r>
              <a:rPr lang="pl-PL" sz="1600" b="1" dirty="0"/>
              <a:t>8:30 -9:00   śniadanie</a:t>
            </a:r>
          </a:p>
          <a:p>
            <a:pPr marL="0" indent="0">
              <a:buNone/>
            </a:pPr>
            <a:r>
              <a:rPr lang="pl-PL" sz="1600" b="1" dirty="0"/>
              <a:t>9:00 – 9:30   zabawy dowolne </a:t>
            </a:r>
          </a:p>
          <a:p>
            <a:pPr marL="0" indent="0">
              <a:buNone/>
            </a:pPr>
            <a:r>
              <a:rPr lang="pl-PL" sz="1600" b="1" dirty="0"/>
              <a:t>9:30 -10:00   zajęcia dydaktyczne  w tym j. angielski</a:t>
            </a:r>
          </a:p>
          <a:p>
            <a:pPr marL="0" indent="0">
              <a:buNone/>
            </a:pPr>
            <a:r>
              <a:rPr lang="pl-PL" sz="1600" b="1" dirty="0"/>
              <a:t>10:00- 11:30  zabawy na powietrzu lub zabawy  i zajęcia w sali </a:t>
            </a:r>
          </a:p>
          <a:p>
            <a:pPr marL="0" indent="0">
              <a:buNone/>
            </a:pPr>
            <a:r>
              <a:rPr lang="pl-PL" sz="1600" b="1" dirty="0"/>
              <a:t>11:30-11:50  zabawa ruchowa, przygotowanie do obiadu</a:t>
            </a:r>
          </a:p>
          <a:p>
            <a:pPr marL="0" indent="0">
              <a:buNone/>
            </a:pPr>
            <a:r>
              <a:rPr lang="pl-PL" sz="1600" b="1" dirty="0"/>
              <a:t>11:50 -12:20    obiad</a:t>
            </a:r>
          </a:p>
          <a:p>
            <a:pPr marL="0" indent="0">
              <a:buNone/>
            </a:pPr>
            <a:r>
              <a:rPr lang="pl-PL" sz="1600" b="1" dirty="0"/>
              <a:t>12:20 -12:30  przygotowanie do odpoczynku </a:t>
            </a:r>
          </a:p>
          <a:p>
            <a:pPr marL="0" indent="0">
              <a:buNone/>
            </a:pPr>
            <a:r>
              <a:rPr lang="pl-PL" sz="1600" b="1" dirty="0"/>
              <a:t>12:30 -14:00 odpoczynek</a:t>
            </a:r>
          </a:p>
          <a:p>
            <a:pPr marL="0" indent="0">
              <a:buNone/>
            </a:pPr>
            <a:r>
              <a:rPr lang="pl-PL" sz="1600" b="1" dirty="0"/>
              <a:t>14:00 -14:30  zabawa ruchowa, przygotowanie do podwieczorku zajęcia dodatkowe (np. rytmika )</a:t>
            </a:r>
          </a:p>
          <a:p>
            <a:pPr marL="0" indent="0">
              <a:buNone/>
            </a:pPr>
            <a:r>
              <a:rPr lang="pl-PL" sz="1600" b="1" dirty="0"/>
              <a:t>14:30 – 14:50  podwieczorek </a:t>
            </a:r>
          </a:p>
          <a:p>
            <a:pPr marL="0" indent="0">
              <a:buNone/>
            </a:pPr>
            <a:r>
              <a:rPr lang="pl-PL" sz="1600" b="1" dirty="0"/>
              <a:t>14:50 17:00   zabawy dowolne, słuchanie bajek, zajęcia indywidualne, zabawy grupowe </a:t>
            </a:r>
            <a:br>
              <a:rPr lang="pl-PL" sz="1600" b="1" dirty="0"/>
            </a:br>
            <a:endParaRPr lang="pl-PL" sz="1600" b="1" dirty="0"/>
          </a:p>
        </p:txBody>
      </p:sp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/>
          <a:lstStyle/>
          <a:p>
            <a:r>
              <a:rPr lang="pl-PL" dirty="0"/>
              <a:t>ROZKŁAD DNIA  W PRZEDSZKOLU</a:t>
            </a:r>
          </a:p>
        </p:txBody>
      </p:sp>
    </p:spTree>
    <p:extLst>
      <p:ext uri="{BB962C8B-B14F-4D97-AF65-F5344CB8AC3E}">
        <p14:creationId xmlns:p14="http://schemas.microsoft.com/office/powerpoint/2010/main" val="3205739438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ublicdomainpictures.net/pictures/30000/nahled/yellow-green-blur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tytuł 2"/>
          <p:cNvSpPr txBox="1">
            <a:spLocks/>
          </p:cNvSpPr>
          <p:nvPr/>
        </p:nvSpPr>
        <p:spPr>
          <a:xfrm>
            <a:off x="277107" y="188431"/>
            <a:ext cx="8568952" cy="352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000" b="1" i="1" dirty="0">
                <a:solidFill>
                  <a:srgbClr val="7030A0"/>
                </a:solidFill>
              </a:rPr>
              <a:t>Logopeda : </a:t>
            </a:r>
          </a:p>
          <a:p>
            <a:r>
              <a:rPr lang="pl-PL" sz="4000" b="1" dirty="0">
                <a:solidFill>
                  <a:schemeClr val="accent1">
                    <a:lumMod val="75000"/>
                  </a:schemeClr>
                </a:solidFill>
              </a:rPr>
              <a:t>mgr Ewelina Karolkiewicz</a:t>
            </a:r>
          </a:p>
          <a:p>
            <a:pPr algn="l"/>
            <a:r>
              <a:rPr lang="pl-PL" b="1" dirty="0">
                <a:solidFill>
                  <a:schemeClr val="tx1"/>
                </a:solidFill>
              </a:rPr>
              <a:t>Harmonogram: dostosowany do dzieci po badaniu przesiewowym.</a:t>
            </a:r>
          </a:p>
          <a:p>
            <a:pPr algn="l"/>
            <a:r>
              <a:rPr lang="pl-PL" b="1" dirty="0">
                <a:solidFill>
                  <a:schemeClr val="tx1"/>
                </a:solidFill>
              </a:rPr>
              <a:t>Zajęcia nie są płatne.</a:t>
            </a:r>
          </a:p>
          <a:p>
            <a:pPr algn="l"/>
            <a:endParaRPr lang="pl-PL" b="1" dirty="0">
              <a:solidFill>
                <a:schemeClr val="tx1"/>
              </a:solidFill>
            </a:endParaRPr>
          </a:p>
          <a:p>
            <a:pPr algn="l"/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10248" name="Picture 8" descr="Obraz znaleziony dla: mow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924944"/>
            <a:ext cx="3952875" cy="2628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290456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6D96725-33B8-45A2-BFA4-BCC5FF5EC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28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Gimnastyka ogólnorozwojowa </a:t>
            </a:r>
            <a:br>
              <a:rPr lang="pl-PL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z elementami gimnastyki  korekcyjnej</a:t>
            </a:r>
            <a:br>
              <a:rPr lang="pl-PL" b="1" dirty="0"/>
            </a:br>
            <a:endParaRPr lang="en-US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9C205BE-06A3-429C-A868-6C258C164017}"/>
              </a:ext>
            </a:extLst>
          </p:cNvPr>
          <p:cNvSpPr txBox="1"/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1000"/>
              </a:spcAft>
              <a:buFont typeface="Arial" panose="020B0604020202020204" pitchFamily="34" charset="0"/>
            </a:pPr>
            <a:endParaRPr lang="pl-PL" sz="2800" b="1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1000"/>
              </a:spcAft>
              <a:buFont typeface="Arial" panose="020B0604020202020204" pitchFamily="34" charset="0"/>
            </a:pPr>
            <a:r>
              <a:rPr lang="pl-PL" sz="2800" b="1" dirty="0">
                <a:solidFill>
                  <a:srgbClr val="FF0000"/>
                </a:solidFill>
                <a:effectLst/>
              </a:rPr>
              <a:t>Pani mgr Milena Wiloch </a:t>
            </a:r>
            <a:br>
              <a:rPr lang="pl-PL" sz="2800" b="1" dirty="0">
                <a:solidFill>
                  <a:srgbClr val="FF0000"/>
                </a:solidFill>
                <a:effectLst/>
              </a:rPr>
            </a:br>
            <a:r>
              <a:rPr lang="pl-PL" sz="2800" b="1" dirty="0">
                <a:solidFill>
                  <a:srgbClr val="FF0000"/>
                </a:solidFill>
                <a:effectLst/>
              </a:rPr>
              <a:t>  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1000"/>
              </a:spcAft>
              <a:buFont typeface="Arial" panose="020B0604020202020204" pitchFamily="34" charset="0"/>
            </a:pPr>
            <a:r>
              <a:rPr lang="pl-PL" sz="2800" b="1" dirty="0"/>
              <a:t> 2 razy w tygodniu po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1000"/>
              </a:spcAft>
              <a:buFont typeface="Arial" panose="020B0604020202020204" pitchFamily="34" charset="0"/>
            </a:pPr>
            <a:r>
              <a:rPr lang="pl-PL" sz="2800" b="1" dirty="0"/>
              <a:t> 30  minut </a:t>
            </a:r>
            <a:endParaRPr lang="pl-PL" sz="2800" dirty="0">
              <a:effectLst/>
            </a:endParaRPr>
          </a:p>
        </p:txBody>
      </p:sp>
      <p:pic>
        <p:nvPicPr>
          <p:cNvPr id="7" name="Obraz 6" descr="Obraz zawierający podłoże&#10;&#10;Opis wygenerowany automatycznie">
            <a:extLst>
              <a:ext uri="{FF2B5EF4-FFF2-40B4-BE49-F238E27FC236}">
                <a16:creationId xmlns:a16="http://schemas.microsoft.com/office/drawing/2014/main" id="{1D86700F-A491-4C35-BF7B-A8AFC27EB4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-2" b="36961"/>
          <a:stretch/>
        </p:blipFill>
        <p:spPr>
          <a:xfrm>
            <a:off x="4648200" y="1600200"/>
            <a:ext cx="40386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8886058"/>
      </p:ext>
    </p:extLst>
  </p:cSld>
  <p:clrMapOvr>
    <a:masterClrMapping/>
  </p:clrMapOvr>
  <p:transition>
    <p:split orient="vert"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ublicdomainpictures.net/pictures/30000/nahled/yellow-green-blur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 txBox="1">
            <a:spLocks/>
          </p:cNvSpPr>
          <p:nvPr/>
        </p:nvSpPr>
        <p:spPr>
          <a:xfrm>
            <a:off x="251520" y="116632"/>
            <a:ext cx="8136904" cy="2592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800" b="1" dirty="0">
                <a:solidFill>
                  <a:srgbClr val="FF0000"/>
                </a:solidFill>
              </a:rPr>
              <a:t>Programy własne :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400" b="1" dirty="0">
                <a:solidFill>
                  <a:schemeClr val="accent5">
                    <a:lumMod val="75000"/>
                  </a:schemeClr>
                </a:solidFill>
              </a:rPr>
              <a:t>Program wychowawczo /profilaktyczny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400" b="1" dirty="0">
                <a:solidFill>
                  <a:schemeClr val="accent5">
                    <a:lumMod val="75000"/>
                  </a:schemeClr>
                </a:solidFill>
              </a:rPr>
              <a:t>Program „Bezpieczny przedszkolak”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400" b="1" dirty="0">
                <a:solidFill>
                  <a:schemeClr val="accent5">
                    <a:lumMod val="75000"/>
                  </a:schemeClr>
                </a:solidFill>
              </a:rPr>
              <a:t>Program współpracy ze Szkołą Podstawową nr 217/376</a:t>
            </a:r>
          </a:p>
          <a:p>
            <a:pPr marL="0" indent="0">
              <a:buNone/>
            </a:pPr>
            <a:r>
              <a:rPr lang="pl-PL" sz="2400" b="1" dirty="0">
                <a:solidFill>
                  <a:schemeClr val="accent6">
                    <a:lumMod val="50000"/>
                  </a:schemeClr>
                </a:solidFill>
              </a:rPr>
              <a:t>Programy które realizujemy:</a:t>
            </a:r>
          </a:p>
          <a:p>
            <a:pPr marL="514350" indent="-514350">
              <a:buAutoNum type="arabicPeriod"/>
            </a:pPr>
            <a:r>
              <a:rPr lang="pl-PL" sz="2400" b="1" dirty="0">
                <a:solidFill>
                  <a:schemeClr val="accent5">
                    <a:lumMod val="75000"/>
                  </a:schemeClr>
                </a:solidFill>
              </a:rPr>
              <a:t>Zdrowo jemy, zdrowo rośniemy</a:t>
            </a:r>
          </a:p>
          <a:p>
            <a:pPr marL="514350" indent="-514350">
              <a:buAutoNum type="arabicPeriod"/>
            </a:pPr>
            <a:r>
              <a:rPr lang="pl-PL" sz="2400" b="1" dirty="0">
                <a:solidFill>
                  <a:schemeClr val="accent5">
                    <a:lumMod val="75000"/>
                  </a:schemeClr>
                </a:solidFill>
              </a:rPr>
              <a:t>Wiem co jem</a:t>
            </a:r>
          </a:p>
          <a:p>
            <a:pPr marL="514350" indent="-514350">
              <a:buAutoNum type="arabicPeriod"/>
            </a:pPr>
            <a:r>
              <a:rPr lang="pl-PL" sz="2400" b="1" dirty="0">
                <a:solidFill>
                  <a:schemeClr val="accent5">
                    <a:lumMod val="75000"/>
                  </a:schemeClr>
                </a:solidFill>
              </a:rPr>
              <a:t>Pięć porcji warzyw i owoców</a:t>
            </a:r>
          </a:p>
          <a:p>
            <a:pPr marL="514350" indent="-514350">
              <a:buAutoNum type="arabicPeriod"/>
            </a:pPr>
            <a:r>
              <a:rPr lang="pl-PL" sz="2400" b="1" dirty="0">
                <a:solidFill>
                  <a:schemeClr val="accent5">
                    <a:lumMod val="75000"/>
                  </a:schemeClr>
                </a:solidFill>
              </a:rPr>
              <a:t>Mamo, Tato wolę wodę!</a:t>
            </a:r>
          </a:p>
          <a:p>
            <a:pPr marL="514350" indent="-514350">
              <a:buAutoNum type="arabicPeriod"/>
            </a:pPr>
            <a:r>
              <a:rPr lang="pl-PL" sz="2400" b="1" dirty="0">
                <a:solidFill>
                  <a:schemeClr val="accent5">
                    <a:lumMod val="75000"/>
                  </a:schemeClr>
                </a:solidFill>
              </a:rPr>
              <a:t>Kubusiowi przyjaciele natury</a:t>
            </a:r>
          </a:p>
          <a:p>
            <a:pPr marL="514350" indent="-514350">
              <a:buAutoNum type="arabicPeriod"/>
            </a:pPr>
            <a:r>
              <a:rPr lang="pl-PL" sz="2400" b="1" dirty="0">
                <a:solidFill>
                  <a:schemeClr val="accent5">
                    <a:lumMod val="75000"/>
                  </a:schemeClr>
                </a:solidFill>
              </a:rPr>
              <a:t>Aquafresh</a:t>
            </a:r>
          </a:p>
          <a:p>
            <a:pPr marL="514350" indent="-514350">
              <a:buAutoNum type="arabicPeriod"/>
            </a:pPr>
            <a:r>
              <a:rPr lang="pl-PL" sz="2400" b="1" dirty="0">
                <a:solidFill>
                  <a:schemeClr val="accent5">
                    <a:lumMod val="75000"/>
                  </a:schemeClr>
                </a:solidFill>
              </a:rPr>
              <a:t>Pogram miejski Ekologiczny</a:t>
            </a:r>
          </a:p>
          <a:p>
            <a:pPr marL="514350" indent="-514350">
              <a:buAutoNum type="arabicPeriod"/>
            </a:pPr>
            <a:r>
              <a:rPr lang="pl-PL" sz="2400" b="1" dirty="0">
                <a:solidFill>
                  <a:schemeClr val="accent5">
                    <a:lumMod val="75000"/>
                  </a:schemeClr>
                </a:solidFill>
              </a:rPr>
              <a:t>Realizacja kampanii „Postaw na rodzinę”</a:t>
            </a:r>
          </a:p>
        </p:txBody>
      </p:sp>
    </p:spTree>
    <p:extLst>
      <p:ext uri="{BB962C8B-B14F-4D97-AF65-F5344CB8AC3E}">
        <p14:creationId xmlns:p14="http://schemas.microsoft.com/office/powerpoint/2010/main" val="222085653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ublicdomainpictures.net/pictures/30000/nahled/yellow-green-blur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59632" y="404665"/>
            <a:ext cx="5184576" cy="3168352"/>
          </a:xfrm>
        </p:spPr>
        <p:txBody>
          <a:bodyPr/>
          <a:lstStyle/>
          <a:p>
            <a:pPr marL="0" indent="0">
              <a:buNone/>
            </a:pPr>
            <a:r>
              <a:rPr lang="pl-PL" sz="3200" b="1" dirty="0">
                <a:solidFill>
                  <a:schemeClr val="accent5">
                    <a:lumMod val="75000"/>
                  </a:schemeClr>
                </a:solidFill>
              </a:rPr>
              <a:t>GOTUJĄ DLA DZIECI: </a:t>
            </a:r>
          </a:p>
          <a:p>
            <a:pPr marL="0" indent="0">
              <a:buNone/>
            </a:pPr>
            <a:r>
              <a:rPr lang="pl-PL" dirty="0"/>
              <a:t>Pani  Jolanta Więch</a:t>
            </a:r>
          </a:p>
          <a:p>
            <a:pPr marL="0" indent="0">
              <a:buNone/>
            </a:pPr>
            <a:r>
              <a:rPr lang="pl-PL" dirty="0"/>
              <a:t>Pani Paulina Guzek</a:t>
            </a:r>
          </a:p>
          <a:p>
            <a:pPr marL="0" indent="0">
              <a:buNone/>
            </a:pPr>
            <a:r>
              <a:rPr lang="pl-PL" dirty="0"/>
              <a:t>Pani Jarosława Olaskiewicz</a:t>
            </a:r>
          </a:p>
          <a:p>
            <a:pPr marL="0" indent="0">
              <a:buNone/>
            </a:pPr>
            <a:r>
              <a:rPr lang="pl-PL" dirty="0"/>
              <a:t>  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sz="half" idx="1"/>
          </p:nvPr>
        </p:nvSpPr>
        <p:spPr>
          <a:xfrm>
            <a:off x="3707904" y="3501008"/>
            <a:ext cx="5256584" cy="2160240"/>
          </a:xfrm>
        </p:spPr>
        <p:txBody>
          <a:bodyPr/>
          <a:lstStyle/>
          <a:p>
            <a:pPr marL="0" indent="0">
              <a:buNone/>
            </a:pPr>
            <a:r>
              <a:rPr lang="pl-PL" sz="3200" b="1" dirty="0">
                <a:solidFill>
                  <a:schemeClr val="accent5">
                    <a:lumMod val="75000"/>
                  </a:schemeClr>
                </a:solidFill>
              </a:rPr>
              <a:t>Dozorcy: </a:t>
            </a:r>
          </a:p>
          <a:p>
            <a:pPr marL="0" indent="0">
              <a:buNone/>
            </a:pPr>
            <a:r>
              <a:rPr lang="pl-PL" dirty="0"/>
              <a:t>Pan Janusz  Więch</a:t>
            </a:r>
          </a:p>
          <a:p>
            <a:pPr marL="0" indent="0">
              <a:buNone/>
            </a:pPr>
            <a:r>
              <a:rPr lang="pl-PL" dirty="0"/>
              <a:t>Pan Leszek Barczak </a:t>
            </a:r>
          </a:p>
        </p:txBody>
      </p:sp>
      <p:pic>
        <p:nvPicPr>
          <p:cNvPr id="9220" name="Picture 4" descr="http://www.p118.przedszkola.net.pl/userfiles/gardene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51982"/>
            <a:ext cx="3096344" cy="264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02638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628</Words>
  <Application>Microsoft Office PowerPoint</Application>
  <PresentationFormat>Pokaz na ekranie (4:3)</PresentationFormat>
  <Paragraphs>99</Paragraphs>
  <Slides>12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Motyw pakietu Office</vt:lpstr>
      <vt:lpstr>Witamy w Przedszkolu nr 243! </vt:lpstr>
      <vt:lpstr>Prezentacja programu PowerPoint</vt:lpstr>
      <vt:lpstr>Prezentacja programu PowerPoint</vt:lpstr>
      <vt:lpstr>Grupa  KOTKI </vt:lpstr>
      <vt:lpstr>ROZKŁAD DNIA  W PRZEDSZKOLU</vt:lpstr>
      <vt:lpstr>Prezentacja programu PowerPoint</vt:lpstr>
      <vt:lpstr>Gimnastyka ogólnorozwojowa  z elementami gimnastyki  korekcyjnej </vt:lpstr>
      <vt:lpstr>Prezentacja programu PowerPoint</vt:lpstr>
      <vt:lpstr>Prezentacja programu PowerPoint</vt:lpstr>
      <vt:lpstr>Prezentacja programu PowerPoint</vt:lpstr>
      <vt:lpstr>Prezentacja programu PowerPoint</vt:lpstr>
      <vt:lpstr>Sprawy  organizacyjne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Witamy! W Przedszkolu nr 243</dc:title>
  <dc:creator>Irmina Jachimowicz</dc:creator>
  <cp:lastModifiedBy>sylwia siębor</cp:lastModifiedBy>
  <cp:revision>17</cp:revision>
  <dcterms:modified xsi:type="dcterms:W3CDTF">2021-06-24T08:40:14Z</dcterms:modified>
</cp:coreProperties>
</file>