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9" r:id="rId3"/>
    <p:sldId id="259" r:id="rId4"/>
    <p:sldId id="277" r:id="rId5"/>
    <p:sldId id="272" r:id="rId6"/>
    <p:sldId id="285" r:id="rId7"/>
    <p:sldId id="270" r:id="rId8"/>
    <p:sldId id="265" r:id="rId9"/>
    <p:sldId id="268" r:id="rId10"/>
    <p:sldId id="269" r:id="rId11"/>
    <p:sldId id="278" r:id="rId12"/>
    <p:sldId id="281" r:id="rId13"/>
    <p:sldId id="283" r:id="rId14"/>
    <p:sldId id="28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98DCC5E-1F79-4D9B-B3AA-4561DA9FD0DF}">
          <p14:sldIdLst>
            <p14:sldId id="256"/>
            <p14:sldId id="279"/>
            <p14:sldId id="259"/>
            <p14:sldId id="277"/>
          </p14:sldIdLst>
        </p14:section>
        <p14:section name="Sekcja bez tytułu" id="{5962AAAB-F6C7-4D6A-B74B-48D989A2EFDA}">
          <p14:sldIdLst>
            <p14:sldId id="272"/>
            <p14:sldId id="285"/>
            <p14:sldId id="270"/>
            <p14:sldId id="265"/>
            <p14:sldId id="268"/>
            <p14:sldId id="269"/>
            <p14:sldId id="278"/>
            <p14:sldId id="281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2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521740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7947996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55223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895279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7122700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3354231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5276582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310916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828351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65813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0418813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07.06.2022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4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latnosci243@interia.pl" TargetMode="External"/><Relationship Id="rId2" Type="http://schemas.openxmlformats.org/officeDocument/2006/relationships/hyperlink" Target="mailto:p243@interia.p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3048" cy="813983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1656184"/>
          </a:xfrm>
        </p:spPr>
        <p:txBody>
          <a:bodyPr>
            <a:normAutofit fontScale="90000"/>
          </a:bodyPr>
          <a:lstStyle/>
          <a:p>
            <a:r>
              <a:rPr lang="pl-PL" sz="6600" b="1" dirty="0">
                <a:solidFill>
                  <a:srgbClr val="FF0000"/>
                </a:solidFill>
              </a:rPr>
              <a:t>Witamy!</a:t>
            </a:r>
            <a:br>
              <a:rPr lang="pl-PL" sz="6600" b="1" dirty="0">
                <a:solidFill>
                  <a:srgbClr val="FF0000"/>
                </a:solidFill>
              </a:rPr>
            </a:br>
            <a:r>
              <a:rPr lang="pl-PL" sz="6600" b="1" dirty="0">
                <a:solidFill>
                  <a:srgbClr val="FF0000"/>
                </a:solidFill>
              </a:rPr>
              <a:t>W Przedszkolu nr 243 </a:t>
            </a:r>
          </a:p>
        </p:txBody>
      </p:sp>
    </p:spTree>
    <p:extLst>
      <p:ext uri="{BB962C8B-B14F-4D97-AF65-F5344CB8AC3E}">
        <p14:creationId xmlns:p14="http://schemas.microsoft.com/office/powerpoint/2010/main" val="3544069871"/>
      </p:ext>
    </p:extLst>
  </p:cSld>
  <p:clrMapOvr>
    <a:masterClrMapping/>
  </p:clrMapOvr>
  <p:transition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99592" y="-99392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79512" y="47667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600" b="1" dirty="0"/>
              <a:t>Stawka żywieniowa: (opłacana „z góry”, w miesiącu poprzedzającym)</a:t>
            </a:r>
            <a:br>
              <a:rPr lang="pl-PL" sz="1600" dirty="0"/>
            </a:br>
            <a:r>
              <a:rPr lang="pl-PL" sz="1600" dirty="0"/>
              <a:t> - 12 zł. (3 posiłki)</a:t>
            </a:r>
          </a:p>
          <a:p>
            <a:r>
              <a:rPr lang="pl-PL" sz="1600" dirty="0"/>
              <a:t>- 10,00 zł. (2 posiłki w przypadku dzieci uczęszczających wyłącznie do godz. 13:00 – rodzic składa pisemne oświadczenie do dyrektora przedszkola)</a:t>
            </a:r>
          </a:p>
          <a:p>
            <a:pPr>
              <a:buFont typeface="Wingdings"/>
              <a:buChar char="Ø"/>
            </a:pPr>
            <a:r>
              <a:rPr lang="pl-PL" sz="1600" b="1" i="1" dirty="0"/>
              <a:t>Terminy opłat :</a:t>
            </a:r>
            <a:br>
              <a:rPr lang="pl-PL" sz="1600" dirty="0"/>
            </a:br>
            <a:r>
              <a:rPr lang="pl-PL" sz="1600" dirty="0"/>
              <a:t>Opłaty w terminach wskazanych na tablicach ogłoszeniowych przedszkola. Opłat dokonać można tylko na konto bankowe:</a:t>
            </a:r>
          </a:p>
          <a:p>
            <a:r>
              <a:rPr lang="pl-PL" sz="1600" dirty="0"/>
              <a:t>Żywienie: 03 1030 1508 0000 0005 5060 3055</a:t>
            </a:r>
          </a:p>
          <a:p>
            <a:r>
              <a:rPr lang="pl-PL" sz="1600" dirty="0"/>
              <a:t>Rodzicom przekazywane są wydruki o wysokości opłat do dnia 10-go każdego miesiąca.</a:t>
            </a:r>
          </a:p>
          <a:p>
            <a:r>
              <a:rPr lang="pl-PL" sz="1600" dirty="0"/>
              <a:t>W przypadku nieterminowego uiszczania opłat naliczane będą ustawowe odsetki, a w przypadku braku wpłaty. Rada Pedagogiczna podejmie uchwałę o skreśleniu dziecka z listy, dyrektor placówki może również w wyjątkowych wypadkach poprosić OPS o wgląd w rodzinę.</a:t>
            </a:r>
          </a:p>
          <a:p>
            <a:endParaRPr lang="pl-PL" sz="1600" dirty="0"/>
          </a:p>
          <a:p>
            <a:pPr>
              <a:buFont typeface="Wingdings" pitchFamily="2" charset="2"/>
              <a:buChar char="Ø"/>
            </a:pPr>
            <a:r>
              <a:rPr lang="pl-PL" sz="1600" b="1" i="1" dirty="0"/>
              <a:t> Odpisy:</a:t>
            </a:r>
            <a:br>
              <a:rPr lang="pl-PL" sz="1600" dirty="0"/>
            </a:br>
            <a:r>
              <a:rPr lang="pl-PL" sz="1600" dirty="0"/>
              <a:t>Żywienie – dni nieobecności dziecka są odpisywane a wielokrotność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 Powiadomienia osobiste lub telefoniczne.</a:t>
            </a:r>
          </a:p>
        </p:txBody>
      </p:sp>
    </p:spTree>
    <p:extLst>
      <p:ext uri="{BB962C8B-B14F-4D97-AF65-F5344CB8AC3E}">
        <p14:creationId xmlns:p14="http://schemas.microsoft.com/office/powerpoint/2010/main" val="809410177"/>
      </p:ext>
    </p:extLst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Sprawy  organizacyjne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Regulamin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Statut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Zgody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Przyprowadzanie dzieci </a:t>
            </a:r>
          </a:p>
          <a:p>
            <a:r>
              <a:rPr lang="pl-PL" dirty="0"/>
              <a:t>Odbieranie dzieci</a:t>
            </a:r>
          </a:p>
          <a:p>
            <a:r>
              <a:rPr lang="pl-PL" dirty="0"/>
              <a:t>Zabezpieczenie dodatkowych  ubranek </a:t>
            </a:r>
          </a:p>
          <a:p>
            <a:r>
              <a:rPr lang="pl-PL" dirty="0"/>
              <a:t>Wycieczki i wyjścia</a:t>
            </a:r>
          </a:p>
        </p:txBody>
      </p:sp>
    </p:spTree>
    <p:extLst>
      <p:ext uri="{BB962C8B-B14F-4D97-AF65-F5344CB8AC3E}">
        <p14:creationId xmlns:p14="http://schemas.microsoft.com/office/powerpoint/2010/main" val="3200326917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DZIAŁ VII</a:t>
            </a:r>
            <a:endParaRPr kumimoji="0" 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RODZICE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Rozdział 1 </a:t>
            </a:r>
            <a:endParaRPr kumimoji="0" lang="pl-PL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Obowiązki rodziców </a:t>
            </a:r>
            <a:endParaRPr kumimoji="0" lang="pl-PL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37. 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Zgodnie z Kodeksem Rodzinnym i Opiekuńczym, a także z Międzynarodową Konwencją Praw Dziecka rodzice ponoszą odpowiedzialność za kształcenie i wychowanie swoich dzieci.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podstawowych obowiązków rodziców wychowanka przedszkola należy: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przestrzeganie niniejszego statutu;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współpraca z nauczycielkami prowadzącymi grupę w celu ujednolicenia oddziaływań wychowawczo-dydaktycznych rodziny i przedszkola;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przygotowanie dziecka do funkcjonowania w grupie przedszkolnej w zakresie podstawowych czynności samoobsługowych;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respektowanie uchwał rady pedagogicznej i rady rodziców;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terminowe uiszczanie opłat za pobyt dziecka w przedszkolu;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przyprowadzanie dziecka do przedszkola w dobrym stanie zdrowia;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rzetelne informowanie o stanie zdrowia dziecka szczególnie w przypadku, gdy może to być istotne dla jego bezpieczeństwa, stosowanej diety;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bezzwłoczne informowanie przedszkola o stwierdzeniu choroby zakaźnej u dziecka;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9) dostarczenie zaświadczenia lekarskiego o stanie zdrowia dziecka po przebytej chorobie, pozwalającego na pobyt dziecka w przedszkolu;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10) zawiadamianie przedszkola o przyczynach długotrwałych nieobecności dziecka (powyżej 1 miesiąca);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11) przyprowadzanie i odbieranie dziecka z przedszkola osobiście lub przez upoważnioną osobę zapewniającą dziecku pełne bezpieczeństwo;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12) przestrzeganie godzin pracy przedszkola, limitu czasu (9 godzin) pobytu dziecka w przedszkolu oraz ramowego rozkładu dnia;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13) zapewnienie dziecku warunków do regularnego uczęszczania na zajęcia;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14) zapewnienie dziecku niezbędnego wyposażenia;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15) kontrolowanie, ze względów bezpieczeństwa, co dziecko zabiera do przedszkola;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16) ubezpieczenie dziecka od następstw nieszczęśliwych wypadków – skorzystanie z możliwości ubezpieczenia grupowego w przedszkolu lub przedstawienie dokumentu potwierdzającego ubezpieczenie indywidualne;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17) uczestniczenie w zebraniach organizowanych przez przedszkole;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18) bezzwłoczne informowanie przedszkola o zmianach telefonu kontaktowego i adresu zamieszkania;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19) śledzenie na bieżąco informacji umieszczanych na tablicach ogłoszeń.</a:t>
            </a:r>
            <a:endParaRPr kumimoji="0" lang="pl-PL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099187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Rozdział 2 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Prawa rodziców 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38.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Rodzice i nauczyciele zobowiązani są współdziałać ze sobą w celu skutecznego oddziaływania wychowawczego na dziecko i określenia drogi jego indywidualnego rozwoju.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Rodzice mają prawo do: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zapoznania się z realizowanymi w przedszkolu programami oraz zadaniami wynikającymi z rocznego planu pracy przedszkola i z planów miesięcznych w danym oddziale;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uzyskiwania na bieżąco rzetelne informacje na temat aktualnego stanu rozwoju i postępów swojego dziecka;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uzyskiwania porad i wskazówek od nauczycieli, w celu rozpoznawania przyczyn trudności wychowawczych oraz doboru metod udzielania dziecku pomocy;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wybierania swojej reprezentacji w formie rady rodziców;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zapoznania się ze statutem przedszkola oraz regulaminem rady rodziców;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wyrażania i przekazywania nauczycielowi oraz dyrektorowi wniosków z obserwacji pracy przedszkola;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wyrażania i przekazywania opinii na temat pracy przedszkola organowi prowadzącemu i nadzorującemu pracę pedagogiczną, poprzez swoje przedstawicielstwo;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otrzymywania pomocy pedagogicznej, psychologicznej oraz innej, zgodnie z potrzebami;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9) dokonywania wyboru zajęć dodatkowych;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10) udziału i organizowania wspólnych spotkań z okazji uroczystości i imprez przedszkolnych;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11) zapoznawania się z planowanym jadłospisem.</a:t>
            </a:r>
            <a:endParaRPr kumimoji="0" 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5700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76672"/>
            <a:ext cx="89644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§ 39. 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Przedszkole współpracuje regularnie z rodzicami wychowanków w celu wspólnego uzgadniania kierunku i zakresu działań wychowawczych.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Częstotliwość wzajemnych spotkań rodziców i nauczycielek poświęconych wymianie informacji i dyskusji na tematy wychowawcze zależy od nauczyciela prowadzącego oddział i rodziców.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Formy współpracy z rodzicami: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1) zebrania grupowe i zajęcia otwarte;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2) warsztaty dla rodziców oraz dla rodziców i dzieci odbywające się co najmniej dwa razy w roku szkolnym w każdej grupie przedszkolnej;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3) uroczystości i spotkania okolicznościowe, wycieczki, imprezy plenerowe i inne z udziałem rodziców;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4) konsultacje i rozmowy indywidualne z dyrektorem przedszkola, nauczycielami, specjalistami w zależności od potrzeb;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5) pogadanki i zajęcia warsztatowe podnoszące wiedzę pedagogiczną;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6) tablice informacyjne, wystawy prac dzieci;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7) informacje umieszczane na stronie internetowej.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 zakończeniu rekrutacji dzieci na następny rok szkolny, przedszkole organizuje cykl spotkań adaptacyjnych dla dzieci nowoprzyjętych i ich rodziców w celu: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1) obniżenia poczucia lęku u dzieci i rodziców związanych z przebywaniem  poza domem;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2) obserwowania stosowanych w przedszkolu metod wychowawczych;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3) obserwowania dzieci w kontaktach grupowych;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4) oglądu bazy lokalowej i wyposażenia sal.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 W celu zapewnienia dziecku podczas pobytu w przedszkolu, odpowiedniej opieki, odżywiania oraz metod opiekuńczo-wychowawczych rodzic dziecka przekazuje dyrektorowi przedszkola uznane przez niego za istotne dane o stanie zdrowia, stosowanej diecie i rozwoju psychofizycznym dziecka. </a:t>
            </a: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55700" algn="l"/>
              </a:tabLst>
            </a:pPr>
            <a:r>
              <a:rPr lang="pl-PL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6. Z tytułu udostępnienia rodzicom gromadzonych przez przedszkole informacji w zakresie nauczania, wychowanie i opieki, dotyczących ich dziecka, przedszkole nie pobiera żadnych opłat, bez względu na postać i formę przekazanych inform</a:t>
            </a:r>
            <a:r>
              <a:rPr lang="pl-PL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acji.  </a:t>
            </a:r>
            <a:endParaRPr lang="pl-PL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 txBox="1">
            <a:spLocks/>
          </p:cNvSpPr>
          <p:nvPr/>
        </p:nvSpPr>
        <p:spPr>
          <a:xfrm>
            <a:off x="907976" y="341040"/>
            <a:ext cx="7480448" cy="5608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Przedszkole Nr 243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Ul. Kordiana 7/11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04-451 Warszawa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Telefon : 22 611 92 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1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p243@interia.pl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200" b="1" dirty="0"/>
              <a:t>Email 2 dotyczy płatności: </a:t>
            </a:r>
            <a:r>
              <a:rPr lang="pl-PL" sz="3200" b="1" dirty="0">
                <a:hlinkClick r:id="rId3"/>
              </a:rPr>
              <a:t>platnosci243@interia.pl</a:t>
            </a:r>
            <a:endParaRPr lang="pl-PL" sz="3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http://www.p243.waw.pl/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-387424"/>
            <a:ext cx="12647712" cy="79048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335322"/>
            <a:ext cx="7067128" cy="994122"/>
          </a:xfrm>
        </p:spPr>
        <p:txBody>
          <a:bodyPr>
            <a:noAutofit/>
          </a:bodyPr>
          <a:lstStyle/>
          <a:p>
            <a:r>
              <a:rPr lang="pl-PL" sz="6000" b="1" dirty="0">
                <a:solidFill>
                  <a:srgbClr val="C00000"/>
                </a:solidFill>
              </a:rPr>
              <a:t>Grupa  KOTKI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99792" y="1833700"/>
            <a:ext cx="6444208" cy="1883332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mgr Milena Marciszewska</a:t>
            </a:r>
          </a:p>
          <a:p>
            <a:r>
              <a:rPr lang="pl-PL" b="1" dirty="0">
                <a:solidFill>
                  <a:srgbClr val="002060"/>
                </a:solidFill>
              </a:rPr>
              <a:t>mgr Irmina Jachimowicz</a:t>
            </a:r>
          </a:p>
          <a:p>
            <a:r>
              <a:rPr lang="pl-PL" b="1" dirty="0">
                <a:solidFill>
                  <a:srgbClr val="002060"/>
                </a:solidFill>
              </a:rPr>
              <a:t>mgr  Barbara Niewiadomska</a:t>
            </a:r>
          </a:p>
          <a:p>
            <a:r>
              <a:rPr lang="pl-PL" b="1" dirty="0">
                <a:solidFill>
                  <a:srgbClr val="002060"/>
                </a:solidFill>
              </a:rPr>
              <a:t>Pomoc nauczyciela Wioletta Wojtkowska</a:t>
            </a:r>
          </a:p>
          <a:p>
            <a:r>
              <a:rPr lang="pl-PL" b="1" dirty="0">
                <a:solidFill>
                  <a:srgbClr val="002060"/>
                </a:solidFill>
              </a:rPr>
              <a:t>Asystent Agnieszka Przybyszewska</a:t>
            </a:r>
          </a:p>
          <a:p>
            <a:pPr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4149080"/>
            <a:ext cx="68407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200" b="1" dirty="0">
                <a:solidFill>
                  <a:srgbClr val="002060"/>
                </a:solidFill>
              </a:rPr>
              <a:t>Dzieci z Rocznika 2019</a:t>
            </a:r>
          </a:p>
          <a:p>
            <a:pPr marL="0" indent="0">
              <a:buNone/>
            </a:pPr>
            <a:endParaRPr lang="pl-PL" sz="4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11" y="4509120"/>
            <a:ext cx="3888097" cy="24928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" y="504361"/>
            <a:ext cx="2438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1274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864096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i="1" dirty="0"/>
              <a:t>Grupa   Kotki</a:t>
            </a:r>
          </a:p>
          <a:p>
            <a:pPr marL="0" indent="0">
              <a:buNone/>
            </a:pPr>
            <a:r>
              <a:rPr lang="pl-PL" sz="1600" b="1" dirty="0"/>
              <a:t>06:30 -8:40 schodzenie się dzieci, zabawy dowolne, zajęcia indywidualne </a:t>
            </a:r>
          </a:p>
          <a:p>
            <a:pPr marL="0" indent="0">
              <a:buNone/>
            </a:pPr>
            <a:r>
              <a:rPr lang="pl-PL" sz="1600" b="1" dirty="0"/>
              <a:t>08:40 - 9:00   zabawa ruchowa</a:t>
            </a:r>
          </a:p>
          <a:p>
            <a:pPr marL="0" indent="0">
              <a:buNone/>
            </a:pPr>
            <a:r>
              <a:rPr lang="pl-PL" sz="1600" b="1" dirty="0"/>
              <a:t> 09:00 -9:30  śniadanie</a:t>
            </a:r>
          </a:p>
          <a:p>
            <a:pPr marL="0" indent="0">
              <a:buNone/>
            </a:pPr>
            <a:r>
              <a:rPr lang="pl-PL" sz="1600" b="1" dirty="0"/>
              <a:t>09:30- 9:45  zabawy dowolne </a:t>
            </a:r>
          </a:p>
          <a:p>
            <a:pPr marL="0" indent="0">
              <a:buNone/>
            </a:pPr>
            <a:r>
              <a:rPr lang="pl-PL" sz="1600" b="1" dirty="0"/>
              <a:t>09:45- 10:00  zajęcia dydaktyczne  w tym j. angielski</a:t>
            </a:r>
          </a:p>
          <a:p>
            <a:pPr marL="0" indent="0">
              <a:buNone/>
            </a:pPr>
            <a:r>
              <a:rPr lang="pl-PL" sz="1600" b="1" dirty="0"/>
              <a:t>10:00 - 11:30  zabawy na powietrzu lub zabawy  i zajęcia w sali </a:t>
            </a:r>
          </a:p>
          <a:p>
            <a:pPr marL="0" indent="0">
              <a:buNone/>
            </a:pPr>
            <a:r>
              <a:rPr lang="pl-PL" sz="1600" b="1" dirty="0"/>
              <a:t>11:30 - 12:00  zabawa ruchowa, przygotowanie do obiadu</a:t>
            </a:r>
          </a:p>
          <a:p>
            <a:pPr marL="0" indent="0">
              <a:buNone/>
            </a:pPr>
            <a:r>
              <a:rPr lang="pl-PL" sz="1600" b="1" dirty="0"/>
              <a:t>12:00 -12:30 obiad</a:t>
            </a:r>
          </a:p>
          <a:p>
            <a:pPr marL="0" indent="0">
              <a:buNone/>
            </a:pPr>
            <a:r>
              <a:rPr lang="pl-PL" sz="1600" b="1" dirty="0"/>
              <a:t>12:30-13:00  przygotowanie do odpoczynku </a:t>
            </a:r>
          </a:p>
          <a:p>
            <a:pPr marL="0" indent="0">
              <a:buNone/>
            </a:pPr>
            <a:r>
              <a:rPr lang="pl-PL" sz="1600" b="1" dirty="0"/>
              <a:t>13:00- 14:30 odpoczynek</a:t>
            </a:r>
          </a:p>
          <a:p>
            <a:pPr marL="0" indent="0">
              <a:buNone/>
            </a:pPr>
            <a:r>
              <a:rPr lang="pl-PL" sz="1600" b="1" dirty="0"/>
              <a:t>14:30 -14:45 zabawa ruchowa, przygotowanie do podwieczorku zajęcia dodatkowe (np. rytmika )</a:t>
            </a:r>
          </a:p>
          <a:p>
            <a:pPr marL="0" indent="0">
              <a:buNone/>
            </a:pPr>
            <a:r>
              <a:rPr lang="pl-PL" sz="1600" b="1" dirty="0"/>
              <a:t>14:45 – 15:00  podwieczorek 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15:30 grupa łączona z innymi </a:t>
            </a:r>
          </a:p>
          <a:p>
            <a:pPr marL="0" indent="0">
              <a:buNone/>
            </a:pPr>
            <a:r>
              <a:rPr lang="pl-PL" sz="1600" b="1" dirty="0"/>
              <a:t>15:00 - 17:00   zabawy dowolne, słuchanie bajek, zajęcia indywidualne, zabawy grupowe </a:t>
            </a:r>
            <a:br>
              <a:rPr lang="pl-PL" sz="1600" b="1" dirty="0"/>
            </a:br>
            <a:endParaRPr lang="pl-PL" sz="1600" b="1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ROZKŁAD DNIA  W PRZEDSZKOLU</a:t>
            </a:r>
            <a:br>
              <a:rPr lang="pl-PL" dirty="0"/>
            </a:br>
            <a:r>
              <a:rPr lang="pl-PL" dirty="0"/>
              <a:t>KOTKI </a:t>
            </a:r>
          </a:p>
        </p:txBody>
      </p:sp>
    </p:spTree>
    <p:extLst>
      <p:ext uri="{BB962C8B-B14F-4D97-AF65-F5344CB8AC3E}">
        <p14:creationId xmlns:p14="http://schemas.microsoft.com/office/powerpoint/2010/main" val="3205739438"/>
      </p:ext>
    </p:extLst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352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i="1" dirty="0">
                <a:solidFill>
                  <a:srgbClr val="7030A0"/>
                </a:solidFill>
              </a:rPr>
              <a:t>Logopeda : </a:t>
            </a:r>
          </a:p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mgr Ewelina Karolkiewicz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Harmonogram: dostosowany do dzieci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po badaniu przesiewowym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Zajęcia nie płatne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48" name="Picture 8" descr="Obraz znaleziony dla: mo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395287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904565"/>
      </p:ext>
    </p:extLst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352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i="1" dirty="0">
                <a:solidFill>
                  <a:srgbClr val="7030A0"/>
                </a:solidFill>
              </a:rPr>
              <a:t>Język angielski: </a:t>
            </a:r>
          </a:p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Mgr Magdalena Machacka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   Zajęcia 2 x w tygodniu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    Zajęcia nie płatne</a:t>
            </a:r>
          </a:p>
          <a:p>
            <a:pPr algn="l"/>
            <a:endParaRPr lang="pl-PL" b="1" dirty="0">
              <a:solidFill>
                <a:schemeClr val="tx1"/>
              </a:solidFill>
            </a:endParaRPr>
          </a:p>
          <a:p>
            <a:pPr algn="l"/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BD2EC4-65EC-476C-AA88-B6D021D7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383054"/>
            <a:ext cx="3445468" cy="20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9454"/>
      </p:ext>
    </p:extLst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23528" y="116632"/>
            <a:ext cx="8568952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>
                <a:solidFill>
                  <a:srgbClr val="FF0000"/>
                </a:solidFill>
              </a:rPr>
              <a:t>Programy własne 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Program Sanepid „Więcej wiem mniej choruje”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Program „Bezpieczny przedszkolak”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Program „Książka oknem na świat 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Innowacja pedagogiczna zgłoszona w Kuratorium  - </a:t>
            </a:r>
            <a:r>
              <a:rPr lang="pl-PL" sz="2200" b="1" dirty="0">
                <a:solidFill>
                  <a:srgbClr val="7030A0"/>
                </a:solidFill>
              </a:rPr>
              <a:t>„Zabawa</a:t>
            </a:r>
            <a:br>
              <a:rPr lang="pl-PL" sz="2200" b="1" dirty="0">
                <a:solidFill>
                  <a:srgbClr val="7030A0"/>
                </a:solidFill>
              </a:rPr>
            </a:br>
            <a:r>
              <a:rPr lang="pl-PL" sz="2200" b="1" dirty="0">
                <a:solidFill>
                  <a:srgbClr val="7030A0"/>
                </a:solidFill>
              </a:rPr>
              <a:t>na sportowo”  </a:t>
            </a: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l-PL" sz="2200" b="1" dirty="0">
                <a:solidFill>
                  <a:srgbClr val="7030A0"/>
                </a:solidFill>
              </a:rPr>
              <a:t>  „Język angielski coraz mniej obcy” „Mali odkrywcy”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accent6">
                    <a:lumMod val="50000"/>
                  </a:schemeClr>
                </a:solidFill>
              </a:rPr>
              <a:t>Programy, które realizujemy: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Zdrowo jemy, zdrowo rośniemy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Wiem co jem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Pięć porcji warzyw i owoców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Mamo, Tato wolę wodę!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Kubusiowi przyjaciele natury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Aquafresh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Pogram miejski Ekologiczny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sz="2200" b="1" dirty="0">
                <a:solidFill>
                  <a:schemeClr val="accent5">
                    <a:lumMod val="75000"/>
                  </a:schemeClr>
                </a:solidFill>
              </a:rPr>
              <a:t>Realizacja kampanii „Postaw na rodzinę”</a:t>
            </a:r>
          </a:p>
        </p:txBody>
      </p:sp>
    </p:spTree>
    <p:extLst>
      <p:ext uri="{BB962C8B-B14F-4D97-AF65-F5344CB8AC3E}">
        <p14:creationId xmlns:p14="http://schemas.microsoft.com/office/powerpoint/2010/main" val="2220856535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GOTUJĄ DLA DZIECI: </a:t>
            </a:r>
          </a:p>
          <a:p>
            <a:pPr marL="0" indent="0">
              <a:buNone/>
            </a:pPr>
            <a:r>
              <a:rPr lang="pl-PL" dirty="0"/>
              <a:t>Pani Jolanta Więch</a:t>
            </a:r>
          </a:p>
          <a:p>
            <a:pPr marL="0" indent="0">
              <a:buNone/>
            </a:pPr>
            <a:r>
              <a:rPr lang="pl-PL" dirty="0"/>
              <a:t>Pani Paulina Guzek  </a:t>
            </a:r>
          </a:p>
          <a:p>
            <a:pPr marL="0" indent="0">
              <a:buNone/>
            </a:pPr>
            <a:r>
              <a:rPr lang="pl-PL" dirty="0"/>
              <a:t>Pani Yaroslava </a:t>
            </a:r>
            <a:r>
              <a:rPr lang="pl-PL" dirty="0" err="1"/>
              <a:t>Olaskyevich</a:t>
            </a:r>
            <a:r>
              <a:rPr lang="pl-PL" b="1" dirty="0"/>
              <a:t> 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3887416" y="2780928"/>
            <a:ext cx="525658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Dozorcy: </a:t>
            </a:r>
          </a:p>
          <a:p>
            <a:pPr marL="0" indent="0">
              <a:buNone/>
            </a:pPr>
            <a:r>
              <a:rPr lang="pl-PL" dirty="0"/>
              <a:t>Pan Leszek Barczak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Konserwator: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Pan Janusz  Więch</a:t>
            </a:r>
          </a:p>
        </p:txBody>
      </p:sp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638"/>
      </p:ext>
    </p:extLst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99392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3528" y="505173"/>
            <a:ext cx="8640960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>
                <a:solidFill>
                  <a:srgbClr val="FF0000"/>
                </a:solidFill>
              </a:rPr>
              <a:t>Rada Rodziców: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800" b="1" dirty="0">
                <a:solidFill>
                  <a:srgbClr val="008000"/>
                </a:solidFill>
              </a:rPr>
              <a:t>Przewodnicząca -</a:t>
            </a:r>
            <a:r>
              <a:rPr lang="pl-PL" sz="12300" b="1" dirty="0">
                <a:solidFill>
                  <a:srgbClr val="008000"/>
                </a:solidFill>
              </a:rPr>
              <a:t> </a:t>
            </a:r>
            <a:r>
              <a:rPr lang="pl-PL" sz="9000" b="1" dirty="0"/>
              <a:t>Pani</a:t>
            </a:r>
            <a:r>
              <a:rPr lang="pl-PL" sz="9000" b="1" dirty="0">
                <a:solidFill>
                  <a:srgbClr val="008000"/>
                </a:solidFill>
              </a:rPr>
              <a:t> </a:t>
            </a:r>
            <a:r>
              <a:rPr lang="pl-PL" sz="9000" b="1" dirty="0"/>
              <a:t>Łukasz Czarny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0800" b="1" dirty="0">
                <a:solidFill>
                  <a:srgbClr val="00B050"/>
                </a:solidFill>
              </a:rPr>
              <a:t>Skarbnik</a:t>
            </a:r>
            <a:r>
              <a:rPr lang="pl-PL" sz="12300" b="1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pl-PL" sz="9000" b="1" dirty="0"/>
              <a:t>Pani</a:t>
            </a:r>
            <a:r>
              <a:rPr lang="pl-PL" sz="9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9000" b="1" dirty="0"/>
              <a:t>Natalia Sienkiewicz</a:t>
            </a: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u="sng" dirty="0"/>
              <a:t>Ubezpieczenie  dzieci NNW 24h  (SIGNAL IDUNA UBEZPIECZENIA)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/>
              <a:t>Płatne  jednorazowo  do </a:t>
            </a:r>
            <a:r>
              <a:rPr lang="pl-PL" sz="8400"/>
              <a:t>15 września</a:t>
            </a: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800" u="sng" dirty="0"/>
              <a:t>Stawka wpłat na Radę Rodziców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6400" dirty="0"/>
              <a:t>Kwota ustalona będzie we wrześniu. Obecnie  20zł. miesięcznie płatne w dwóch ratach po 100zł.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0062"/>
      </p:ext>
    </p:extLst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1388</Words>
  <Application>Microsoft Office PowerPoint</Application>
  <PresentationFormat>Pokaz na ekranie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Motyw pakietu Office</vt:lpstr>
      <vt:lpstr>Witamy! W Przedszkolu nr 243 </vt:lpstr>
      <vt:lpstr>Prezentacja programu PowerPoint</vt:lpstr>
      <vt:lpstr>Grupa  KOTKI </vt:lpstr>
      <vt:lpstr>ROZKŁAD DNIA  W PRZEDSZKOLU KOTKI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Witamy! W Przedszkolu nr 243</dc:title>
  <dc:creator>Irmina Jachimowicz</dc:creator>
  <cp:lastModifiedBy>sylwia siębor</cp:lastModifiedBy>
  <cp:revision>25</cp:revision>
  <dcterms:modified xsi:type="dcterms:W3CDTF">2022-06-07T09:19:55Z</dcterms:modified>
</cp:coreProperties>
</file>