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5"/>
  </p:notesMasterIdLst>
  <p:sldIdLst>
    <p:sldId id="256" r:id="rId2"/>
    <p:sldId id="257" r:id="rId3"/>
    <p:sldId id="258" r:id="rId4"/>
    <p:sldId id="283" r:id="rId5"/>
    <p:sldId id="259" r:id="rId6"/>
    <p:sldId id="277" r:id="rId7"/>
    <p:sldId id="285" r:id="rId8"/>
    <p:sldId id="271" r:id="rId9"/>
    <p:sldId id="265" r:id="rId10"/>
    <p:sldId id="268" r:id="rId11"/>
    <p:sldId id="269" r:id="rId12"/>
    <p:sldId id="278" r:id="rId13"/>
    <p:sldId id="286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6AD0CA93-DFFE-4130-B4F5-546D3756F7C7}">
          <p14:sldIdLst>
            <p14:sldId id="256"/>
          </p14:sldIdLst>
        </p14:section>
        <p14:section name="Sekcja bez tytułu" id="{9CCF2C08-81FA-4843-9E11-D0401E1CB810}">
          <p14:sldIdLst>
            <p14:sldId id="257"/>
            <p14:sldId id="258"/>
            <p14:sldId id="283"/>
            <p14:sldId id="259"/>
            <p14:sldId id="277"/>
            <p14:sldId id="285"/>
            <p14:sldId id="271"/>
            <p14:sldId id="265"/>
            <p14:sldId id="268"/>
            <p14:sldId id="269"/>
            <p14:sldId id="278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72" d="100"/>
          <a:sy n="72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39401-F39E-46B0-BC23-F50FE3D73DF9}" type="datetimeFigureOut">
              <a:rPr lang="pl-PL" smtClean="0"/>
              <a:pPr/>
              <a:t>29.05.2023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CD0A3-13DD-4B8C-B1F3-C16698F64A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713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CD0A3-13DD-4B8C-B1F3-C16698F64AB6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224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29.05.2023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29.05.2023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29.05.2023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29.05.2023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29.05.2023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29.05.2023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29.05.2023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29.05.2023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29.05.2023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29.05.2023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29.05.2023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F36E3B-A9CA-4428-BA9D-8820204CAA6B}" type="datetimeFigureOut">
              <a:rPr lang="pl-PL" smtClean="0"/>
              <a:pPr/>
              <a:t>29.05.2023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sos_p243@interia.pl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platnosci243@interia.pl" TargetMode="External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243@interia.pl" TargetMode="External"/><Relationship Id="rId5" Type="http://schemas.openxmlformats.org/officeDocument/2006/relationships/hyperlink" Target="mailto:przedszkole.p243@eduwarszawa.p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11344275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220072" y="3284984"/>
            <a:ext cx="6984776" cy="1152128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4800" b="1" dirty="0">
                <a:solidFill>
                  <a:srgbClr val="FF0000"/>
                </a:solidFill>
              </a:rPr>
            </a:br>
            <a:r>
              <a:rPr lang="pl-PL" sz="4800" b="1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715B1BB-B002-96E7-3266-7D3729022E63}"/>
              </a:ext>
            </a:extLst>
          </p:cNvPr>
          <p:cNvSpPr/>
          <p:nvPr/>
        </p:nvSpPr>
        <p:spPr>
          <a:xfrm>
            <a:off x="4589085" y="4293096"/>
            <a:ext cx="1661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</a:rPr>
              <a:t>243</a:t>
            </a:r>
          </a:p>
        </p:txBody>
      </p:sp>
    </p:spTree>
    <p:extLst>
      <p:ext uri="{BB962C8B-B14F-4D97-AF65-F5344CB8AC3E}">
        <p14:creationId xmlns:p14="http://schemas.microsoft.com/office/powerpoint/2010/main" val="354406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5536" y="116632"/>
            <a:ext cx="8280920" cy="5832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1000" b="1" dirty="0">
                <a:solidFill>
                  <a:srgbClr val="FF0000"/>
                </a:solidFill>
              </a:rPr>
              <a:t>Rada Rodziców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300" b="1" dirty="0">
                <a:solidFill>
                  <a:srgbClr val="008000"/>
                </a:solidFill>
              </a:rPr>
              <a:t>Przewodniczący  </a:t>
            </a:r>
            <a:r>
              <a:rPr lang="pl-PL" sz="12300" b="1" dirty="0"/>
              <a:t>Łukasz Czarny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300" b="1" dirty="0">
                <a:solidFill>
                  <a:srgbClr val="008000"/>
                </a:solidFill>
              </a:rPr>
              <a:t>Skarbnik </a:t>
            </a:r>
            <a:r>
              <a:rPr lang="pl-PL" sz="12300" b="1" dirty="0"/>
              <a:t>Natalia Sienkiewicz</a:t>
            </a: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endParaRPr lang="pl-PL" sz="8400" b="1" u="sng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b="1" u="sng" dirty="0">
                <a:solidFill>
                  <a:srgbClr val="FF0000"/>
                </a:solidFill>
              </a:rPr>
              <a:t> 240 zł jednorazowo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8400" b="1" u="sng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dirty="0"/>
              <a:t>Wpisać numer Przedszkola  oraz imię i nazwisko dziecka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8400" dirty="0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endParaRPr lang="pl-PL" sz="6400" dirty="0"/>
          </a:p>
          <a:p>
            <a:pPr marL="0" indent="0">
              <a:buFont typeface="Arial" panose="020B0604020202020204" pitchFamily="34" charset="0"/>
              <a:buNone/>
            </a:pPr>
            <a:endParaRPr lang="pl-PL" sz="5100" b="1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51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5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99392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079612" y="548680"/>
            <a:ext cx="525658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899592" y="-99392"/>
            <a:ext cx="525658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OPŁATY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475656" y="126876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583425"/>
            <a:ext cx="9324527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pl-PL" sz="1500" b="1" dirty="0"/>
              <a:t> Stawka żywieniowa: Opłaty za wyżywienie wnosi się w okresach miesięcznych, z góry do dnia 20 - go miesiąca  poprzedzającego miesiąc, w którym następuje korzystanie z posiłków. </a:t>
            </a:r>
            <a:endParaRPr lang="pl-PL" sz="1500" dirty="0"/>
          </a:p>
          <a:p>
            <a:r>
              <a:rPr lang="pl-PL" sz="1500" dirty="0"/>
              <a:t> - 14,00 zł. ( 3 posiłki )</a:t>
            </a:r>
          </a:p>
          <a:p>
            <a:r>
              <a:rPr lang="pl-PL" sz="1500" dirty="0"/>
              <a:t> - 11,00 zł. ( 2 posiłki w przypadku dzieci odbieranych przed podwieczorkiem– rodzic składa pisemne  oświadczenie)</a:t>
            </a:r>
          </a:p>
          <a:p>
            <a:r>
              <a:rPr lang="pl-PL" sz="1500" b="1" dirty="0"/>
              <a:t> Odpisy:</a:t>
            </a:r>
            <a:br>
              <a:rPr lang="pl-PL" sz="1500" dirty="0"/>
            </a:br>
            <a:r>
              <a:rPr lang="pl-PL" sz="1500" dirty="0"/>
              <a:t>Żywienie – dni nieobecności dziecka odpisujemy – zwracamy, przy kolejnej opłacie za przedszkole, z wyjątkiem pierwszego dnia nieobecności. Jeżeli jednak rodzic zawiadomi przedszkole (telefonicznie)w dniu poprzedzającym lub w pierwszym dniu nieobecności do godziny 9.00, że dziecko będzie nieobecne, odpisujemy również pierwszy dzień.</a:t>
            </a:r>
          </a:p>
          <a:p>
            <a:endParaRPr lang="pl-PL" sz="1500" dirty="0"/>
          </a:p>
          <a:p>
            <a:pPr>
              <a:buFont typeface="Wingdings"/>
              <a:buChar char="Ø"/>
            </a:pPr>
            <a:r>
              <a:rPr lang="pl-PL" sz="1500" b="1" i="1" dirty="0"/>
              <a:t> Terminy opłat:</a:t>
            </a:r>
            <a:br>
              <a:rPr lang="pl-PL" sz="1500" dirty="0"/>
            </a:br>
            <a:r>
              <a:rPr lang="pl-PL" sz="1500" dirty="0"/>
              <a:t>Opłat dokonujemy na konto bankowe:</a:t>
            </a:r>
          </a:p>
          <a:p>
            <a:r>
              <a:rPr lang="pl-PL" sz="2400" b="1" dirty="0"/>
              <a:t>Żywienie: 03 1030 1508 0000 0005 5060 3055 z imieniem i nazwiskiem dziecka</a:t>
            </a:r>
          </a:p>
          <a:p>
            <a:endParaRPr lang="pl-PL" sz="1500" dirty="0"/>
          </a:p>
          <a:p>
            <a:r>
              <a:rPr lang="pl-PL" sz="1500" dirty="0"/>
              <a:t>wydruki o wysokości opłat wysyłane są do dnia 10 -go każdego miesiąca oraz maile z kwotą do zapłaty. </a:t>
            </a:r>
          </a:p>
          <a:p>
            <a:endParaRPr lang="pl-PL" sz="1500" dirty="0"/>
          </a:p>
          <a:p>
            <a:r>
              <a:rPr lang="pl-PL" sz="1500" dirty="0"/>
              <a:t>W przypadku nieterminowego uiszczania opłat naliczane będą ustawowe odsetki, a w przypadku braku wpłaty Rada Pedagogiczna podejmuje uchwałę o skreśleniu dziecka z listy.</a:t>
            </a:r>
          </a:p>
          <a:p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80941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Sprawy  organizacyjne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172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Podstawa programowa dla przedszkoli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Plan rozwoju przedszkola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Procedury  bezpieczeństwa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Statut z aneksem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Ustawa o bezpieczeństwie żywności i żywienia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Upoważnienia do odbioru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Zgody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l-PL" dirty="0"/>
              <a:t>Przyprowadzanie dzieci </a:t>
            </a:r>
          </a:p>
          <a:p>
            <a:pPr>
              <a:buFont typeface="Wingdings" pitchFamily="2" charset="2"/>
              <a:buChar char="§"/>
            </a:pPr>
            <a:r>
              <a:rPr lang="pl-PL" dirty="0"/>
              <a:t>Odbieranie dzieci</a:t>
            </a:r>
          </a:p>
          <a:p>
            <a:pPr>
              <a:buFont typeface="Wingdings" pitchFamily="2" charset="2"/>
              <a:buChar char="§"/>
            </a:pPr>
            <a:r>
              <a:rPr lang="pl-PL" dirty="0"/>
              <a:t>Zabezpieczenie dodatkowych  ubranek </a:t>
            </a:r>
            <a:r>
              <a:rPr lang="pl-PL" u="sng" dirty="0"/>
              <a:t>w dużej ilości</a:t>
            </a:r>
            <a:endParaRPr lang="pl-PL" dirty="0"/>
          </a:p>
          <a:p>
            <a:pPr>
              <a:buFont typeface="Wingdings" pitchFamily="2" charset="2"/>
              <a:buChar char="§"/>
            </a:pPr>
            <a:r>
              <a:rPr lang="pl-PL" dirty="0"/>
              <a:t>Wycieczki i wyjścia</a:t>
            </a:r>
          </a:p>
        </p:txBody>
      </p:sp>
    </p:spTree>
    <p:extLst>
      <p:ext uri="{BB962C8B-B14F-4D97-AF65-F5344CB8AC3E}">
        <p14:creationId xmlns:p14="http://schemas.microsoft.com/office/powerpoint/2010/main" val="320032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CAD86D1A-5BD2-85E8-6147-DC379903523E}"/>
              </a:ext>
            </a:extLst>
          </p:cNvPr>
          <p:cNvSpPr/>
          <p:nvPr/>
        </p:nvSpPr>
        <p:spPr>
          <a:xfrm>
            <a:off x="323528" y="114846"/>
            <a:ext cx="8133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Spotkania adaptacyjne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2C006DB-7265-BA64-8774-8A503993B09C}"/>
              </a:ext>
            </a:extLst>
          </p:cNvPr>
          <p:cNvSpPr txBox="1"/>
          <p:nvPr/>
        </p:nvSpPr>
        <p:spPr>
          <a:xfrm>
            <a:off x="459648" y="1052736"/>
            <a:ext cx="857684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6">
                    <a:lumMod val="50000"/>
                  </a:schemeClr>
                </a:solidFill>
              </a:rPr>
              <a:t>KOTY: W GODZ 16:00 DO 17:00</a:t>
            </a:r>
          </a:p>
          <a:p>
            <a:r>
              <a:rPr lang="pl-PL" sz="3200" b="1" dirty="0">
                <a:solidFill>
                  <a:schemeClr val="accent6">
                    <a:lumMod val="50000"/>
                  </a:schemeClr>
                </a:solidFill>
              </a:rPr>
              <a:t>28.06.2023</a:t>
            </a:r>
          </a:p>
          <a:p>
            <a:r>
              <a:rPr lang="pl-PL" sz="3200" b="1" dirty="0">
                <a:solidFill>
                  <a:schemeClr val="accent6">
                    <a:lumMod val="50000"/>
                  </a:schemeClr>
                </a:solidFill>
              </a:rPr>
              <a:t>29.06.2023</a:t>
            </a:r>
          </a:p>
          <a:p>
            <a:r>
              <a:rPr lang="pl-PL" sz="3200" b="1" dirty="0">
                <a:solidFill>
                  <a:schemeClr val="accent6">
                    <a:lumMod val="50000"/>
                  </a:schemeClr>
                </a:solidFill>
              </a:rPr>
              <a:t>31.08.2023 W GODZ 10:00 DO 11:00</a:t>
            </a:r>
          </a:p>
          <a:p>
            <a:endParaRPr lang="pl-PL" sz="32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BAC2D50-4F2D-A416-8868-C0A81290BCE5}"/>
              </a:ext>
            </a:extLst>
          </p:cNvPr>
          <p:cNvSpPr txBox="1"/>
          <p:nvPr/>
        </p:nvSpPr>
        <p:spPr>
          <a:xfrm>
            <a:off x="459647" y="3779298"/>
            <a:ext cx="857684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4">
                    <a:lumMod val="50000"/>
                  </a:schemeClr>
                </a:solidFill>
              </a:rPr>
              <a:t>JEŻE : W GODZ 16:00 DO 17:00</a:t>
            </a:r>
          </a:p>
          <a:p>
            <a:r>
              <a:rPr lang="pl-PL" sz="3200" b="1" dirty="0">
                <a:solidFill>
                  <a:schemeClr val="accent4">
                    <a:lumMod val="50000"/>
                  </a:schemeClr>
                </a:solidFill>
              </a:rPr>
              <a:t>27.06.2023</a:t>
            </a:r>
          </a:p>
          <a:p>
            <a:r>
              <a:rPr lang="pl-PL" sz="3200" b="1" dirty="0">
                <a:solidFill>
                  <a:schemeClr val="accent4">
                    <a:lumMod val="50000"/>
                  </a:schemeClr>
                </a:solidFill>
              </a:rPr>
              <a:t>28.06.2023</a:t>
            </a:r>
          </a:p>
          <a:p>
            <a:r>
              <a:rPr lang="pl-PL" sz="3200" b="1" dirty="0">
                <a:solidFill>
                  <a:schemeClr val="accent4">
                    <a:lumMod val="50000"/>
                  </a:schemeClr>
                </a:solidFill>
              </a:rPr>
              <a:t>30.08.2023 W GODZ 10:00 DO 11:00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728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-127000"/>
            <a:ext cx="9510713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995" y="116632"/>
            <a:ext cx="9036496" cy="5976664"/>
          </a:xfrm>
        </p:spPr>
        <p:txBody>
          <a:bodyPr>
            <a:normAutofit fontScale="85000" lnSpcReduction="10000"/>
          </a:bodyPr>
          <a:lstStyle/>
          <a:p>
            <a:r>
              <a:rPr lang="pl-PL" sz="6000" b="1" dirty="0">
                <a:solidFill>
                  <a:srgbClr val="FF0000"/>
                </a:solidFill>
              </a:rPr>
              <a:t>Przedszkole nr 243 </a:t>
            </a:r>
          </a:p>
          <a:p>
            <a:r>
              <a:rPr lang="pl-PL" sz="4400" b="1" dirty="0">
                <a:solidFill>
                  <a:schemeClr val="tx1"/>
                </a:solidFill>
              </a:rPr>
              <a:t>Ul. Kordiana 7/11</a:t>
            </a:r>
          </a:p>
          <a:p>
            <a:r>
              <a:rPr lang="pl-PL" b="1" dirty="0">
                <a:solidFill>
                  <a:schemeClr val="tx1"/>
                </a:solidFill>
              </a:rPr>
              <a:t>04-451 Warszawa</a:t>
            </a:r>
          </a:p>
          <a:p>
            <a:r>
              <a:rPr lang="pl-PL" sz="5400" b="1" dirty="0">
                <a:solidFill>
                  <a:srgbClr val="002060"/>
                </a:solidFill>
              </a:rPr>
              <a:t>Telefon : 22 611 92 96</a:t>
            </a:r>
          </a:p>
          <a:p>
            <a:pPr algn="l"/>
            <a:r>
              <a:rPr lang="pl-PL" b="1" dirty="0">
                <a:solidFill>
                  <a:schemeClr val="tx1"/>
                </a:solidFill>
              </a:rPr>
              <a:t>Email 1  </a:t>
            </a:r>
            <a:r>
              <a:rPr lang="pl-PL" b="1" dirty="0">
                <a:solidFill>
                  <a:schemeClr val="tx1"/>
                </a:solidFill>
                <a:hlinkClick r:id="rId5"/>
              </a:rPr>
              <a:t>przedszkole.p243@eduwarszawa.pl</a:t>
            </a:r>
            <a:r>
              <a:rPr lang="pl-PL" b="1" dirty="0">
                <a:solidFill>
                  <a:schemeClr val="tx1"/>
                </a:solidFill>
              </a:rPr>
              <a:t> lub                       </a:t>
            </a:r>
            <a:r>
              <a:rPr lang="pl-PL" b="1" dirty="0">
                <a:solidFill>
                  <a:srgbClr val="7030A0"/>
                </a:solidFill>
                <a:hlinkClick r:id="rId6"/>
              </a:rPr>
              <a:t>p243@interia.pl</a:t>
            </a:r>
            <a:r>
              <a:rPr lang="pl-PL" b="1" dirty="0">
                <a:solidFill>
                  <a:srgbClr val="7030A0"/>
                </a:solidFill>
              </a:rPr>
              <a:t>; </a:t>
            </a:r>
          </a:p>
          <a:p>
            <a:pPr algn="l"/>
            <a:r>
              <a:rPr lang="pl-PL" b="1" dirty="0">
                <a:solidFill>
                  <a:schemeClr val="tx1"/>
                </a:solidFill>
              </a:rPr>
              <a:t>Email 2 (dot. opłat) </a:t>
            </a:r>
            <a:r>
              <a:rPr lang="pl-PL" b="1" dirty="0">
                <a:solidFill>
                  <a:srgbClr val="7030A0"/>
                </a:solidFill>
                <a:hlinkClick r:id="rId7"/>
              </a:rPr>
              <a:t>platnosci243@interia.pl</a:t>
            </a:r>
            <a:r>
              <a:rPr lang="pl-PL" b="1" dirty="0">
                <a:solidFill>
                  <a:srgbClr val="7030A0"/>
                </a:solidFill>
              </a:rPr>
              <a:t>; </a:t>
            </a:r>
          </a:p>
          <a:p>
            <a:pPr algn="l"/>
            <a:r>
              <a:rPr lang="pl-PL" b="1" dirty="0">
                <a:solidFill>
                  <a:schemeClr val="tx1"/>
                </a:solidFill>
              </a:rPr>
              <a:t>Email 3(dot. bezpieczeństwa) </a:t>
            </a:r>
            <a:r>
              <a:rPr lang="pl-PL" b="1" dirty="0">
                <a:solidFill>
                  <a:schemeClr val="tx1"/>
                </a:solidFill>
                <a:hlinkClick r:id="rId8"/>
              </a:rPr>
              <a:t>sos_p243@interia.pl</a:t>
            </a:r>
            <a:r>
              <a:rPr lang="pl-PL" b="1" dirty="0">
                <a:solidFill>
                  <a:schemeClr val="tx1"/>
                </a:solidFill>
              </a:rPr>
              <a:t>;</a:t>
            </a:r>
          </a:p>
          <a:p>
            <a:pPr algn="l"/>
            <a:endParaRPr lang="pl-PL" b="1" dirty="0">
              <a:solidFill>
                <a:schemeClr val="tx1"/>
              </a:solidFill>
            </a:endParaRPr>
          </a:p>
          <a:p>
            <a:pPr algn="l"/>
            <a:endParaRPr lang="pl-PL" b="1" dirty="0">
              <a:solidFill>
                <a:schemeClr val="tx1"/>
              </a:solidFill>
            </a:endParaRPr>
          </a:p>
          <a:p>
            <a:pPr algn="l"/>
            <a:r>
              <a:rPr lang="pl-PL" sz="5400" b="1" dirty="0">
                <a:solidFill>
                  <a:schemeClr val="tx1"/>
                </a:solidFill>
              </a:rPr>
              <a:t>http://www.p243.waw.pl</a:t>
            </a:r>
          </a:p>
        </p:txBody>
      </p:sp>
    </p:spTree>
    <p:extLst>
      <p:ext uri="{BB962C8B-B14F-4D97-AF65-F5344CB8AC3E}">
        <p14:creationId xmlns:p14="http://schemas.microsoft.com/office/powerpoint/2010/main" val="167625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543" r="9343" b="557"/>
          <a:stretch/>
        </p:blipFill>
        <p:spPr bwMode="auto">
          <a:xfrm>
            <a:off x="-4922" y="-99392"/>
            <a:ext cx="9506321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67331" cy="4536504"/>
          </a:xfrm>
        </p:spPr>
        <p:txBody>
          <a:bodyPr>
            <a:normAutofit fontScale="90000"/>
          </a:bodyPr>
          <a:lstStyle/>
          <a:p>
            <a:pPr algn="l"/>
            <a:br>
              <a:rPr lang="pl-PL" sz="1600" b="1" dirty="0">
                <a:solidFill>
                  <a:srgbClr val="0070C0"/>
                </a:solidFill>
              </a:rPr>
            </a:br>
            <a:br>
              <a:rPr lang="pl-PL" sz="1600" b="1" dirty="0">
                <a:solidFill>
                  <a:srgbClr val="0070C0"/>
                </a:solidFill>
              </a:rPr>
            </a:br>
            <a:br>
              <a:rPr lang="pl-PL" sz="1600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7030A0"/>
                </a:solidFill>
              </a:rPr>
              <a:t>Dyrektor Przedszkola -</a:t>
            </a:r>
            <a:br>
              <a:rPr lang="pl-PL" dirty="0"/>
            </a:br>
            <a:r>
              <a:rPr lang="pl-PL" dirty="0"/>
              <a:t>    </a:t>
            </a:r>
            <a:r>
              <a:rPr lang="pl-PL" b="1" dirty="0">
                <a:solidFill>
                  <a:srgbClr val="0070C0"/>
                </a:solidFill>
              </a:rPr>
              <a:t>mgr Irmina Jachimowicz</a:t>
            </a:r>
            <a:r>
              <a:rPr lang="pl-PL" b="1" u="sng" dirty="0">
                <a:solidFill>
                  <a:srgbClr val="0070C0"/>
                </a:solidFill>
              </a:rPr>
              <a:t> 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Wicedyrektor -</a:t>
            </a:r>
            <a:br>
              <a:rPr lang="pl-PL" b="1" u="sng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    mgr Milena Wiloch 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sz="2200" b="1" dirty="0">
                <a:solidFill>
                  <a:srgbClr val="0070C0"/>
                </a:solidFill>
              </a:rPr>
              <a:t> 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 Kierownik  gospodarczy -  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               Pani Iwona Kraszewska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Intendent : 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               Pani Agnieszka Szymańska</a:t>
            </a:r>
            <a:br>
              <a:rPr lang="pl-PL" b="1" dirty="0">
                <a:solidFill>
                  <a:srgbClr val="0070C0"/>
                </a:solidFill>
              </a:rPr>
            </a:br>
            <a:br>
              <a:rPr lang="pl-PL" b="1" dirty="0">
                <a:solidFill>
                  <a:srgbClr val="0070C0"/>
                </a:solidFill>
              </a:rPr>
            </a:br>
            <a:br>
              <a:rPr lang="pl-PL" b="1" dirty="0">
                <a:solidFill>
                  <a:srgbClr val="0070C0"/>
                </a:solidFill>
              </a:rPr>
            </a:b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5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61" y="-2732"/>
            <a:ext cx="9510713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2503"/>
            <a:ext cx="70723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843808" y="1659536"/>
            <a:ext cx="652361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mgr Karolina Łojek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Pomoc nauczyciela Wioletta Wojtkowska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Asystent Danuta Poręba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0365"/>
            <a:ext cx="2796018" cy="23042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02017"/>
            <a:ext cx="3499279" cy="24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5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-98426"/>
            <a:ext cx="9510713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051720" y="1916832"/>
            <a:ext cx="6768752" cy="28803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200" b="1" dirty="0">
                <a:solidFill>
                  <a:srgbClr val="002060"/>
                </a:solidFill>
              </a:rPr>
              <a:t>mgr Joanna Miller </a:t>
            </a:r>
          </a:p>
          <a:p>
            <a:pPr>
              <a:spcBef>
                <a:spcPts val="0"/>
              </a:spcBef>
            </a:pPr>
            <a:r>
              <a:rPr lang="pl-PL" sz="3200" b="1" dirty="0">
                <a:solidFill>
                  <a:srgbClr val="002060"/>
                </a:solidFill>
              </a:rPr>
              <a:t>mgr Agata Gielo </a:t>
            </a:r>
          </a:p>
          <a:p>
            <a:pPr>
              <a:spcBef>
                <a:spcPts val="0"/>
              </a:spcBef>
            </a:pPr>
            <a:r>
              <a:rPr lang="pl-PL" sz="3200" b="1" dirty="0">
                <a:solidFill>
                  <a:srgbClr val="002060"/>
                </a:solidFill>
              </a:rPr>
              <a:t>Asystent Edyta Brodowska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16" y="188640"/>
            <a:ext cx="7437437" cy="157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98" y="4697760"/>
            <a:ext cx="2365226" cy="216024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" y="156223"/>
            <a:ext cx="3039091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6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88832" cy="108012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ROZKŁAD DNIA  W PRZEDSZKOLU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528" y="1385392"/>
            <a:ext cx="8064896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Grupy (Kotki , Jeżyki, )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6:30 -8:40  schodzenie się dzieci, zabawy dowolne, zajęcia indywidualne 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8:40 -9:00  zabawa ruchowa/ przygotowanie do śniadania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9:00 -9:30  śniadanie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9:30 -9:45  zabawy dowolne 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9:45 -10:30 zajęcia dydaktyczne  w tym j. angielski, rytmika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10:30- 11:45 zabawy na powietrzu lub zabawy  i zajęcia w sali 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11:45-12:00  zabawa ruchowa, przygotowanie do obiadu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12:00-12:30  obiad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12:30 -12:45 przygotowanie do odpoczynku 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12:45 -13:45 odpoczynek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13:45-14:15  zabawa ruchowa, przygotowanie do podwieczorku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14:15– 14:30  podwieczorek 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14:30-15:00  j. angielski, rytmika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 15:00-17:00 zabawy dowolne, słuchanie bajek, zajęcia indywidualne, zabawy grupowe, pobyt na powietrzu </a:t>
            </a:r>
            <a:br>
              <a:rPr lang="pl-PL" sz="1500" b="1" dirty="0"/>
            </a:br>
            <a:endParaRPr lang="pl-PL" sz="1500" b="1" dirty="0"/>
          </a:p>
        </p:txBody>
      </p:sp>
    </p:spTree>
    <p:extLst>
      <p:ext uri="{BB962C8B-B14F-4D97-AF65-F5344CB8AC3E}">
        <p14:creationId xmlns:p14="http://schemas.microsoft.com/office/powerpoint/2010/main" val="320573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tytuł 2"/>
          <p:cNvSpPr txBox="1">
            <a:spLocks/>
          </p:cNvSpPr>
          <p:nvPr/>
        </p:nvSpPr>
        <p:spPr>
          <a:xfrm>
            <a:off x="-108520" y="188430"/>
            <a:ext cx="9361040" cy="6480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Język angielski: </a:t>
            </a:r>
            <a:r>
              <a:rPr lang="pl-PL" sz="2600" b="1" dirty="0">
                <a:solidFill>
                  <a:schemeClr val="accent1">
                    <a:lumMod val="75000"/>
                  </a:schemeClr>
                </a:solidFill>
              </a:rPr>
              <a:t>mgr Magdalena Machacka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Rytmika: </a:t>
            </a:r>
            <a:r>
              <a:rPr lang="pl-PL" sz="2600" b="1" dirty="0">
                <a:solidFill>
                  <a:schemeClr val="accent1">
                    <a:lumMod val="75000"/>
                  </a:schemeClr>
                </a:solidFill>
              </a:rPr>
              <a:t>mgr Ludwika Kryczka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Logopeda: </a:t>
            </a:r>
            <a:r>
              <a:rPr lang="pl-PL" sz="2600" b="1" dirty="0">
                <a:solidFill>
                  <a:schemeClr val="accent1">
                    <a:lumMod val="75000"/>
                  </a:schemeClr>
                </a:solidFill>
              </a:rPr>
              <a:t>mgr Anna Jóźwik 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Psycholog: </a:t>
            </a:r>
            <a:r>
              <a:rPr lang="pl-PL" sz="2600" b="1" dirty="0">
                <a:solidFill>
                  <a:schemeClr val="tx2">
                    <a:lumMod val="75000"/>
                  </a:schemeClr>
                </a:solidFill>
              </a:rPr>
              <a:t>Poradnia:</a:t>
            </a:r>
            <a:r>
              <a:rPr lang="pl-PL" sz="2600" b="1" dirty="0">
                <a:solidFill>
                  <a:schemeClr val="accent1">
                    <a:lumMod val="75000"/>
                  </a:schemeClr>
                </a:solidFill>
              </a:rPr>
              <a:t> mgr Marta Chorzela 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Pedagog specjalny </a:t>
            </a:r>
            <a:r>
              <a:rPr lang="pl-PL" sz="2600" b="1" dirty="0">
                <a:solidFill>
                  <a:schemeClr val="accent1">
                    <a:lumMod val="75000"/>
                  </a:schemeClr>
                </a:solidFill>
              </a:rPr>
              <a:t>: mgr Karolina Łojek</a:t>
            </a:r>
          </a:p>
          <a:p>
            <a:pPr algn="l"/>
            <a:r>
              <a:rPr lang="pl-PL" sz="2600" b="1" dirty="0">
                <a:solidFill>
                  <a:srgbClr val="7030A0"/>
                </a:solidFill>
              </a:rPr>
              <a:t>Terapia ręki: </a:t>
            </a:r>
            <a:r>
              <a:rPr lang="pl-PL" sz="2600" b="1" dirty="0">
                <a:solidFill>
                  <a:srgbClr val="92D050"/>
                </a:solidFill>
              </a:rPr>
              <a:t>mgr Agata Prokop, mgr Anna Jóźwik 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Terapia TUS: </a:t>
            </a:r>
            <a:r>
              <a:rPr lang="pl-PL" sz="2600" b="1" dirty="0">
                <a:solidFill>
                  <a:srgbClr val="92D050"/>
                </a:solidFill>
              </a:rPr>
              <a:t>mgr Justyna Cegiełka</a:t>
            </a:r>
          </a:p>
          <a:p>
            <a:pPr algn="l"/>
            <a:endParaRPr lang="pl-PL" b="1" dirty="0">
              <a:solidFill>
                <a:srgbClr val="7030A0"/>
              </a:solidFill>
            </a:endParaRPr>
          </a:p>
          <a:p>
            <a:pPr algn="l"/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15416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zawartości 2"/>
          <p:cNvSpPr txBox="1">
            <a:spLocks/>
          </p:cNvSpPr>
          <p:nvPr/>
        </p:nvSpPr>
        <p:spPr>
          <a:xfrm>
            <a:off x="0" y="260648"/>
            <a:ext cx="9144000" cy="66967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u="sng" dirty="0">
                <a:solidFill>
                  <a:srgbClr val="FF0000"/>
                </a:solidFill>
              </a:rPr>
              <a:t>Realizujemy i wdrażamy: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System zarządzania SCRUM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„Kodowanie na dywanie”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Innowację  pedagogiczną – „</a:t>
            </a:r>
            <a:r>
              <a:rPr lang="pl-PL" sz="2600" b="1" dirty="0" err="1">
                <a:solidFill>
                  <a:schemeClr val="accent5">
                    <a:lumMod val="75000"/>
                  </a:schemeClr>
                </a:solidFill>
              </a:rPr>
              <a:t>Savoir-vivre</a:t>
            </a: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Program Bezpieczny Przedszkolak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Program Współpracy ze szkołą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Program „W krainie uczuć i emocji przedszkolaka”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Program profilaktyczny „Chronimy dzieci”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Zdrowo jem więcej wiem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5 porcji warzyw i owoców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Mamo tato wolę wodę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Zdrowo jemy zdrowo </a:t>
            </a:r>
            <a:r>
              <a:rPr lang="pl-PL" sz="2600" b="1" dirty="0" err="1">
                <a:solidFill>
                  <a:schemeClr val="accent5">
                    <a:lumMod val="75000"/>
                  </a:schemeClr>
                </a:solidFill>
              </a:rPr>
              <a:t>ro.śniemy</a:t>
            </a: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Kampania Postaw na rodzinę</a:t>
            </a:r>
          </a:p>
          <a:p>
            <a:pPr marL="0" indent="0">
              <a:buNone/>
            </a:pPr>
            <a:endParaRPr lang="pl-PL" sz="2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79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59632" y="404665"/>
            <a:ext cx="5184576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GOTUJĄ DLA DZIECI </a:t>
            </a:r>
          </a:p>
          <a:p>
            <a:pPr marL="0" indent="0">
              <a:buNone/>
            </a:pPr>
            <a:r>
              <a:rPr lang="pl-PL" dirty="0"/>
              <a:t>Pani Hanna Białkowska</a:t>
            </a:r>
          </a:p>
          <a:p>
            <a:pPr marL="0" indent="0"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Pani Jaroslava Olaskyevich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Pani  Paulina Guzek  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2"/>
          </p:nvPr>
        </p:nvSpPr>
        <p:spPr>
          <a:xfrm>
            <a:off x="3203848" y="3501008"/>
            <a:ext cx="576064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Konserwator /Dozorca</a:t>
            </a:r>
          </a:p>
          <a:p>
            <a:pPr marL="0" indent="0">
              <a:buNone/>
            </a:pPr>
            <a:r>
              <a:rPr lang="pl-PL" dirty="0"/>
              <a:t>Pan Janusz  Więch</a:t>
            </a:r>
          </a:p>
          <a:p>
            <a:pPr marL="0" indent="0">
              <a:buNone/>
            </a:pPr>
            <a:r>
              <a:rPr lang="pl-PL" dirty="0"/>
              <a:t>Pan Leszek Barczak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554843" cy="275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www.p118.przedszkola.net.pl/userfiles/garden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1982"/>
            <a:ext cx="3096344" cy="26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2638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Wiosna</Template>
  <TotalTime>1266</TotalTime>
  <Words>656</Words>
  <Application>Microsoft Office PowerPoint</Application>
  <PresentationFormat>Pokaz na ekranie (4:3)</PresentationFormat>
  <Paragraphs>116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Verdana</vt:lpstr>
      <vt:lpstr>Wingdings</vt:lpstr>
      <vt:lpstr>Wingdings 2</vt:lpstr>
      <vt:lpstr>Spring</vt:lpstr>
      <vt:lpstr>           </vt:lpstr>
      <vt:lpstr>Prezentacja programu PowerPoint</vt:lpstr>
      <vt:lpstr>   Dyrektor Przedszkola -     mgr Irmina Jachimowicz Wicedyrektor -     mgr Milena Wiloch     Kierownik  gospodarczy -                  Pani Iwona Kraszewska Intendent :                 Pani Agnieszka Szymańska   </vt:lpstr>
      <vt:lpstr>Prezentacja programu PowerPoint</vt:lpstr>
      <vt:lpstr>Prezentacja programu PowerPoint</vt:lpstr>
      <vt:lpstr>ROZKŁAD DNIA  W PRZEDSZKOLU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Sprawy  organizacyjne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 po wakacjach !</dc:title>
  <dc:creator>IRMINA</dc:creator>
  <cp:lastModifiedBy>Irmina Jachimowicz</cp:lastModifiedBy>
  <cp:revision>117</cp:revision>
  <dcterms:created xsi:type="dcterms:W3CDTF">2015-08-31T15:47:51Z</dcterms:created>
  <dcterms:modified xsi:type="dcterms:W3CDTF">2023-05-29T12:11:44Z</dcterms:modified>
</cp:coreProperties>
</file>