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notesMasterIdLst>
    <p:notesMasterId r:id="rId24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9144000" cy="6858000" type="screen4x3"/>
  <p:notesSz cx="6792913" cy="992505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-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42963" y="882650"/>
            <a:ext cx="5802312" cy="435133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pl-PL" sz="1800" b="0" strike="noStrike" spc="-1">
                <a:solidFill>
                  <a:srgbClr val="000000"/>
                </a:solidFill>
                <a:latin typeface="Calibri"/>
              </a:rPr>
              <a:t>Kliknij, aby przesunąć slajd</a:t>
            </a: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748825" y="5512310"/>
            <a:ext cx="5990244" cy="522198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pl-PL" sz="2000" b="0" strike="noStrike" spc="-1">
                <a:latin typeface="Arial"/>
              </a:rPr>
              <a:t>Kliknij, aby edytować format notatek</a:t>
            </a:r>
          </a:p>
        </p:txBody>
      </p:sp>
      <p:sp>
        <p:nvSpPr>
          <p:cNvPr id="20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49544" cy="57987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pl-PL" sz="1400" b="0" strike="noStrike" spc="-1">
                <a:latin typeface="Times New Roman"/>
              </a:rPr>
              <a:t>&lt;główka&gt;</a:t>
            </a:r>
          </a:p>
        </p:txBody>
      </p:sp>
      <p:sp>
        <p:nvSpPr>
          <p:cNvPr id="209" name="PlaceHolder 4"/>
          <p:cNvSpPr>
            <a:spLocks noGrp="1"/>
          </p:cNvSpPr>
          <p:nvPr>
            <p:ph type="dt" idx="16"/>
          </p:nvPr>
        </p:nvSpPr>
        <p:spPr>
          <a:xfrm>
            <a:off x="4238350" y="0"/>
            <a:ext cx="3249544" cy="57987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pl-PL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pl-PL" sz="1400" b="0" strike="noStrike" spc="-1">
                <a:latin typeface="Times New Roman"/>
              </a:rPr>
              <a:t>&lt;data/godzina&gt;</a:t>
            </a:r>
          </a:p>
        </p:txBody>
      </p:sp>
      <p:sp>
        <p:nvSpPr>
          <p:cNvPr id="210" name="PlaceHolder 5"/>
          <p:cNvSpPr>
            <a:spLocks noGrp="1"/>
          </p:cNvSpPr>
          <p:nvPr>
            <p:ph type="ftr" idx="17"/>
          </p:nvPr>
        </p:nvSpPr>
        <p:spPr>
          <a:xfrm>
            <a:off x="0" y="11025011"/>
            <a:ext cx="3249544" cy="57987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pl-PL" sz="1400" b="0" strike="noStrike" spc="-1">
                <a:latin typeface="Times New Roman"/>
              </a:defRPr>
            </a:lvl1pPr>
          </a:lstStyle>
          <a:p>
            <a:r>
              <a:rPr lang="pl-PL" sz="1400" b="0" strike="noStrike" spc="-1">
                <a:latin typeface="Times New Roman"/>
              </a:rPr>
              <a:t>&lt;stopka&gt;</a:t>
            </a:r>
          </a:p>
        </p:txBody>
      </p:sp>
      <p:sp>
        <p:nvSpPr>
          <p:cNvPr id="211" name="PlaceHolder 6"/>
          <p:cNvSpPr>
            <a:spLocks noGrp="1"/>
          </p:cNvSpPr>
          <p:nvPr>
            <p:ph type="sldNum" idx="18"/>
          </p:nvPr>
        </p:nvSpPr>
        <p:spPr>
          <a:xfrm>
            <a:off x="4238350" y="11025011"/>
            <a:ext cx="3249544" cy="57987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pl-PL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91DF095C-0C7D-4FA1-9DF5-4012FE89C6C2}" type="slidenum">
              <a:rPr lang="pl-PL" sz="1400" b="0" strike="noStrike" spc="-1">
                <a:latin typeface="Times New Roman"/>
              </a:rPr>
              <a:t>‹#›</a:t>
            </a:fld>
            <a:endParaRPr lang="pl-PL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0937" cy="3721100"/>
          </a:xfrm>
          <a:prstGeom prst="rect">
            <a:avLst/>
          </a:prstGeom>
          <a:ln w="0">
            <a:noFill/>
          </a:ln>
        </p:spPr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679291" y="4714399"/>
            <a:ext cx="5433974" cy="4465882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pl-PL" sz="2000" b="0" strike="noStrike" spc="-1">
              <a:latin typeface="Arial"/>
            </a:endParaRPr>
          </a:p>
        </p:txBody>
      </p:sp>
      <p:sp>
        <p:nvSpPr>
          <p:cNvPr id="286" name="PlaceHolder 3"/>
          <p:cNvSpPr>
            <a:spLocks noGrp="1"/>
          </p:cNvSpPr>
          <p:nvPr>
            <p:ph type="sldNum" idx="19"/>
          </p:nvPr>
        </p:nvSpPr>
        <p:spPr>
          <a:xfrm>
            <a:off x="3847891" y="9427234"/>
            <a:ext cx="2943239" cy="495862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pl-PL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DE6C19D-F511-4A5B-9DC6-D98C6BD941C3}" type="slidenum">
              <a:rPr lang="pl-P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 lang="pl-PL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0F02A40-F0FC-43FE-AE64-1229B2D57FF6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3812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6012D42-DD54-4925-9D7C-B758BA4EF53E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229BD2A-F412-4082-BB27-A69AC24B307E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129996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4000"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1822680" y="1600200"/>
            <a:ext cx="129996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4000"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3187800" y="1600200"/>
            <a:ext cx="129996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4000"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129996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4000"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1822680" y="3964320"/>
            <a:ext cx="129996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4000"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3187800" y="3964320"/>
            <a:ext cx="129996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4000"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8199381-CE9B-4CF0-9040-5077E342913E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919B6DD-180E-4D5F-B2A7-6AB6BDA17920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l-PL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0C7870C-6CBE-4970-96F8-31F2E3694555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E3D360E-B1CA-4A56-AB55-DD49D222E89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B59DACC-F882-47C9-B9DA-A4600C52C62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932F096-CB7B-4B1D-997E-EB2EB831C8C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l-PL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D105B43-4034-4EC5-A256-DD01932DDF9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BCD2F06-02F0-4324-B781-A050A5C55E1B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l-PL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73EBCED-79AA-4A10-90A4-C6BFDA04604F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40402E0C-0326-4469-8BC3-4613311800C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12213FD-4111-42A0-9952-7A22A79739E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3812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8809B63-42D1-483F-BFE7-C04CE08D3B79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6481CB4-86C1-4E1F-B470-4A7FF87FE0D4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129996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4000"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1822680" y="1600200"/>
            <a:ext cx="129996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4000"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3187800" y="1600200"/>
            <a:ext cx="129996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4000"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129996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4000"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1822680" y="3964320"/>
            <a:ext cx="129996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4000"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3187800" y="3964320"/>
            <a:ext cx="129996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4000"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8F84E11-B3F5-4296-A9F1-DB7D72F589A6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344E6CE5-35C1-444D-A4BF-5C1567D363BF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l-PL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1CEC76BF-08BC-4C90-A16B-87DA9F9D628B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D0A15E1D-CC9D-4A60-8AEC-B8059644A012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096651CC-80D7-460C-8116-3062C60F3DA2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37AEB68D-95B8-43A6-BAA1-B0359EFCC938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AE65624-C74F-4620-8EEA-B08731824D05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l-PL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27BD9501-E51B-4B53-A3AB-42A56E7AA5BB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660D6601-3C51-49DB-9C68-95322165BE0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1C4A7A93-A41D-4A8B-9311-0EED28C54BA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D758230A-BB4D-419D-9857-8E189F0BD83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3812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01F0C6E2-4652-449B-AA98-5FCA8BB2C33C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ECFE2622-9543-4B17-B7EA-C11C189521A5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129996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4000"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1822680" y="1600200"/>
            <a:ext cx="129996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4000"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3187800" y="1600200"/>
            <a:ext cx="129996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4000"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129996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4000"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1822680" y="3964320"/>
            <a:ext cx="129996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4000"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3187800" y="3964320"/>
            <a:ext cx="129996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4000"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867FC614-E47A-46D2-9B90-A86096998B6C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589DBC1-2EF7-41A2-B02F-7E8F4336542B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l-PL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CEFF8C7-A01B-46AC-B9D1-07F6193054BC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5FAF46A-1BC9-4E40-8261-CB22F92D4552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5F882AA-5B07-401F-81B0-FD0D89272BB0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63983C1-D9B4-4349-A2EE-F02F188694FA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9A5132C-2B85-47C2-A103-EAEAA16C86BF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l-PL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1149CCF-AC59-460D-BD8C-8046A2F903B4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EF5066A-599D-414B-B2D7-D01CD29790C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5C9BE45-72C9-42DC-9DBD-AC03D73BD4C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FF0506B-52A6-4F71-84AE-393BC14221DE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3812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F66D620-1024-40F5-9C40-7CF1EC7ADE7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9035743-38C1-4A48-9ACC-453565630D58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129996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4000"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/>
          </p:nvPr>
        </p:nvSpPr>
        <p:spPr>
          <a:xfrm>
            <a:off x="1822680" y="1600200"/>
            <a:ext cx="129996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4000"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/>
          </p:nvPr>
        </p:nvSpPr>
        <p:spPr>
          <a:xfrm>
            <a:off x="3187800" y="1600200"/>
            <a:ext cx="129996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4000"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129996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4000"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6"/>
          <p:cNvSpPr>
            <a:spLocks noGrp="1"/>
          </p:cNvSpPr>
          <p:nvPr>
            <p:ph/>
          </p:nvPr>
        </p:nvSpPr>
        <p:spPr>
          <a:xfrm>
            <a:off x="1822680" y="3964320"/>
            <a:ext cx="129996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4000"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PlaceHolder 7"/>
          <p:cNvSpPr>
            <a:spLocks noGrp="1"/>
          </p:cNvSpPr>
          <p:nvPr>
            <p:ph/>
          </p:nvPr>
        </p:nvSpPr>
        <p:spPr>
          <a:xfrm>
            <a:off x="3187800" y="3964320"/>
            <a:ext cx="129996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4000"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349FC13-B67B-4B92-87EC-C1FFD9F2B6B8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8BEBBC6F-2903-49AD-9EAB-1E1B240923DC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80A8D9D-0B9D-4B44-B9C3-9569BD0F7975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l-PL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6AD0BBFB-3684-48FF-9796-4ACDB19AC707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2C515C70-623A-4323-9359-7A4E81DED02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3285980B-348E-414B-8E51-D11DAC526E11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8CFE3E6F-76E2-4830-A298-588B67E3413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l-PL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31A0A5B5-99B2-40E0-A81B-3AAE6FA5D02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ADDDA840-715D-4E8F-8FB9-AED98D011F5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25346293-940C-42EA-B352-2E53D78EB98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E5F59E2F-FEB0-48FB-91EE-AAB6A3438F6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3812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791716F9-D907-48AA-B820-829FC5D26B04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" name="PlaceHolder 5"/>
          <p:cNvSpPr>
            <a:spLocks noGrp="1"/>
          </p:cNvSpPr>
          <p:nvPr>
            <p:ph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4E8F5A5D-D183-4472-A1D1-69710A33568F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l-PL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A861FA7-8A1E-42BB-8C29-772A36D197C0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129996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4000"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/>
          </p:nvPr>
        </p:nvSpPr>
        <p:spPr>
          <a:xfrm>
            <a:off x="1822680" y="1600200"/>
            <a:ext cx="129996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4000"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/>
          </p:nvPr>
        </p:nvSpPr>
        <p:spPr>
          <a:xfrm>
            <a:off x="3187800" y="1600200"/>
            <a:ext cx="129996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4000"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3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129996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4000"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4" name="PlaceHolder 6"/>
          <p:cNvSpPr>
            <a:spLocks noGrp="1"/>
          </p:cNvSpPr>
          <p:nvPr>
            <p:ph/>
          </p:nvPr>
        </p:nvSpPr>
        <p:spPr>
          <a:xfrm>
            <a:off x="1822680" y="3964320"/>
            <a:ext cx="129996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4000"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5" name="PlaceHolder 7"/>
          <p:cNvSpPr>
            <a:spLocks noGrp="1"/>
          </p:cNvSpPr>
          <p:nvPr>
            <p:ph/>
          </p:nvPr>
        </p:nvSpPr>
        <p:spPr>
          <a:xfrm>
            <a:off x="3187800" y="3964320"/>
            <a:ext cx="129996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4000"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2692DE0C-F031-4587-99FF-BD304220C51A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7EF9514-F628-454D-9DD4-CC596165F60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9C508EB-B850-454A-A265-53190B815DC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57F9B49-E3A8-468F-92D6-25BA057D96F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56B13"/>
            </a:gs>
            <a:gs pos="100000">
              <a:srgbClr val="77933C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l-PL" sz="4400" b="0" strike="noStrike" spc="-1">
                <a:solidFill>
                  <a:srgbClr val="000000"/>
                </a:solidFill>
                <a:latin typeface="Calibri"/>
              </a:rPr>
              <a:t>Kliknij, aby edytować styl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pl-PL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pl-PL" sz="1200" b="0" strike="noStrike" spc="-1">
                <a:solidFill>
                  <a:srgbClr val="8B8B8B"/>
                </a:solidFill>
                <a:latin typeface="Calibri"/>
              </a:rPr>
              <a:t>&lt;data/godzina&gt;</a:t>
            </a:r>
            <a:endParaRPr lang="pl-PL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pl-PL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pl-PL" sz="1400" b="0" strike="noStrike" spc="-1">
                <a:latin typeface="Times New Roman"/>
              </a:rPr>
              <a:t>&lt;stopka&gt;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pl-PL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E833066-9C7C-4C6E-91CF-B8A78756445E}" type="slidenum">
              <a:rPr lang="pl-PL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pl-PL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solidFill>
                  <a:srgbClr val="000000"/>
                </a:solidFill>
                <a:latin typeface="Calibri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56B13"/>
            </a:gs>
            <a:gs pos="100000">
              <a:srgbClr val="77933C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l-PL" sz="4400" b="0" strike="noStrike" spc="-1">
                <a:solidFill>
                  <a:srgbClr val="000000"/>
                </a:solidFill>
                <a:latin typeface="Calibri"/>
              </a:rPr>
              <a:t>Kliknij, aby edytować styl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latin typeface="Calibri"/>
              </a:rPr>
              <a:t>Kliknij, aby edytować style wzorca tekstu</a:t>
            </a:r>
          </a:p>
          <a:p>
            <a:pPr marL="743040" lvl="1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pl-PL" sz="2800" b="0" strike="noStrike" spc="-1">
                <a:solidFill>
                  <a:srgbClr val="000000"/>
                </a:solidFill>
                <a:latin typeface="Calibri"/>
              </a:rPr>
              <a:t>Drugi poziom</a:t>
            </a:r>
          </a:p>
          <a:p>
            <a:pPr marL="1143000" lvl="2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</a:rPr>
              <a:t>Trzeci poziom</a:t>
            </a:r>
          </a:p>
          <a:p>
            <a:pPr marL="1600200" lvl="3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Czwarty poziom</a:t>
            </a:r>
          </a:p>
          <a:p>
            <a:pPr marL="2057400" lvl="4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Piąty poziom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pl-PL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pl-PL" sz="1200" b="0" strike="noStrike" spc="-1">
                <a:solidFill>
                  <a:srgbClr val="8B8B8B"/>
                </a:solidFill>
                <a:latin typeface="Calibri"/>
              </a:rPr>
              <a:t>&lt;data/godzina&gt;</a:t>
            </a:r>
            <a:endParaRPr lang="pl-PL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pl-PL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pl-PL" sz="1400" b="0" strike="noStrike" spc="-1">
                <a:latin typeface="Times New Roman"/>
              </a:rPr>
              <a:t>&lt;stopka&gt;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pl-PL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A22015E-290E-4436-809A-3B5A7676B3B4}" type="slidenum">
              <a:rPr lang="pl-PL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pl-PL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56B13"/>
            </a:gs>
            <a:gs pos="100000">
              <a:srgbClr val="77933C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l-PL" sz="4400" b="0" strike="noStrike" spc="-1">
                <a:solidFill>
                  <a:srgbClr val="000000"/>
                </a:solidFill>
                <a:latin typeface="Calibri"/>
              </a:rPr>
              <a:t>Kliknij, aby edytować styl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pl-PL" sz="2800" b="0" strike="noStrike" spc="-1">
                <a:solidFill>
                  <a:srgbClr val="000000"/>
                </a:solidFill>
                <a:latin typeface="Calibri"/>
              </a:rPr>
              <a:t>Kliknij, aby edytować style wzorca tekstu</a:t>
            </a:r>
          </a:p>
          <a:p>
            <a:pPr marL="743040" lvl="1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</a:rPr>
              <a:t>Drugi poziom</a:t>
            </a:r>
          </a:p>
          <a:p>
            <a:pPr marL="1143000" lvl="2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Trzeci poziom</a:t>
            </a:r>
          </a:p>
          <a:p>
            <a:pPr marL="1600200" lvl="3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pl-PL" sz="1800" b="0" strike="noStrike" spc="-1">
                <a:solidFill>
                  <a:srgbClr val="000000"/>
                </a:solidFill>
                <a:latin typeface="Calibri"/>
              </a:rPr>
              <a:t>Czwarty poziom</a:t>
            </a:r>
          </a:p>
          <a:p>
            <a:pPr marL="2057400" lvl="4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lang="pl-PL" sz="1800" b="0" strike="noStrike" spc="-1">
                <a:solidFill>
                  <a:srgbClr val="000000"/>
                </a:solidFill>
                <a:latin typeface="Calibri"/>
              </a:rPr>
              <a:t>Piąty poziom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pl-PL" sz="2800" b="0" strike="noStrike" spc="-1">
                <a:solidFill>
                  <a:srgbClr val="000000"/>
                </a:solidFill>
                <a:latin typeface="Calibri"/>
              </a:rPr>
              <a:t>Kliknij, aby edytować style wzorca tekstu</a:t>
            </a:r>
          </a:p>
          <a:p>
            <a:pPr marL="743040" lvl="1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</a:rPr>
              <a:t>Drugi poziom</a:t>
            </a:r>
          </a:p>
          <a:p>
            <a:pPr marL="1143000" lvl="2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Trzeci poziom</a:t>
            </a:r>
          </a:p>
          <a:p>
            <a:pPr marL="1600200" lvl="3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pl-PL" sz="1800" b="0" strike="noStrike" spc="-1">
                <a:solidFill>
                  <a:srgbClr val="000000"/>
                </a:solidFill>
                <a:latin typeface="Calibri"/>
              </a:rPr>
              <a:t>Czwarty poziom</a:t>
            </a:r>
          </a:p>
          <a:p>
            <a:pPr marL="2057400" lvl="4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lang="pl-PL" sz="1800" b="0" strike="noStrike" spc="-1">
                <a:solidFill>
                  <a:srgbClr val="000000"/>
                </a:solidFill>
                <a:latin typeface="Calibri"/>
              </a:rPr>
              <a:t>Piąty poziom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dt" idx="7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pl-PL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pl-PL" sz="1200" b="0" strike="noStrike" spc="-1">
                <a:solidFill>
                  <a:srgbClr val="8B8B8B"/>
                </a:solidFill>
                <a:latin typeface="Calibri"/>
              </a:rPr>
              <a:t>&lt;data/godzina&gt;</a:t>
            </a:r>
            <a:endParaRPr lang="pl-PL" sz="1200" b="0" strike="noStrike" spc="-1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 idx="8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pl-PL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pl-PL" sz="1400" b="0" strike="noStrike" spc="-1">
                <a:latin typeface="Times New Roman"/>
              </a:rPr>
              <a:t>&lt;stopka&gt;</a:t>
            </a:r>
          </a:p>
        </p:txBody>
      </p:sp>
      <p:sp>
        <p:nvSpPr>
          <p:cNvPr id="87" name="PlaceHolder 6"/>
          <p:cNvSpPr>
            <a:spLocks noGrp="1"/>
          </p:cNvSpPr>
          <p:nvPr>
            <p:ph type="sldNum" idx="9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pl-PL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16A2F1F-D49B-4620-A44C-46866F376E3F}" type="slidenum">
              <a:rPr lang="pl-PL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pl-PL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56B13"/>
            </a:gs>
            <a:gs pos="100000">
              <a:srgbClr val="77933C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pl-PL" sz="4000" b="1" strike="noStrike" cap="all" spc="-1">
                <a:solidFill>
                  <a:srgbClr val="000000"/>
                </a:solidFill>
                <a:latin typeface="Calibri"/>
              </a:rPr>
              <a:t>Kliknij, aby edytować styl</a:t>
            </a:r>
            <a:endParaRPr lang="pl-PL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pl-PL" sz="2000" b="0" strike="noStrike" spc="-1">
                <a:solidFill>
                  <a:srgbClr val="8B8B8B"/>
                </a:solidFill>
                <a:latin typeface="Calibri"/>
              </a:rPr>
              <a:t>Kliknij, aby edytować style wzorca tekstu</a:t>
            </a:r>
            <a:endParaRPr lang="pl-PL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dt" idx="10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pl-PL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pl-PL" sz="1200" b="0" strike="noStrike" spc="-1">
                <a:solidFill>
                  <a:srgbClr val="8B8B8B"/>
                </a:solidFill>
                <a:latin typeface="Calibri"/>
              </a:rPr>
              <a:t>&lt;data/godzina&gt;</a:t>
            </a:r>
            <a:endParaRPr lang="pl-PL" sz="1200" b="0" strike="noStrike" spc="-1">
              <a:latin typeface="Times New Roman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ftr" idx="11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pl-PL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pl-PL" sz="1400" b="0" strike="noStrike" spc="-1">
                <a:latin typeface="Times New Roman"/>
              </a:rPr>
              <a:t>&lt;stopka&gt;</a:t>
            </a:r>
          </a:p>
        </p:txBody>
      </p:sp>
      <p:sp>
        <p:nvSpPr>
          <p:cNvPr id="128" name="PlaceHolder 5"/>
          <p:cNvSpPr>
            <a:spLocks noGrp="1"/>
          </p:cNvSpPr>
          <p:nvPr>
            <p:ph type="sldNum" idx="12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pl-PL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BCD5BF2-4DD5-435B-8965-20F4BCABC8AB}" type="slidenum">
              <a:rPr lang="pl-PL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pl-PL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56B13"/>
            </a:gs>
            <a:gs pos="100000">
              <a:srgbClr val="77933C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dt" idx="13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pl-PL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pl-PL" sz="1200" b="0" strike="noStrike" spc="-1">
                <a:solidFill>
                  <a:srgbClr val="8B8B8B"/>
                </a:solidFill>
                <a:latin typeface="Calibri"/>
              </a:rPr>
              <a:t>&lt;data/godzina&gt;</a:t>
            </a:r>
            <a:endParaRPr lang="pl-PL" sz="1200" b="0" strike="noStrike" spc="-1">
              <a:latin typeface="Times New Roman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ftr" idx="14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pl-PL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pl-PL" sz="1400" b="0" strike="noStrike" spc="-1">
                <a:latin typeface="Times New Roman"/>
              </a:rPr>
              <a:t>&lt;stopka&gt;</a:t>
            </a:r>
          </a:p>
        </p:txBody>
      </p:sp>
      <p:sp>
        <p:nvSpPr>
          <p:cNvPr id="167" name="PlaceHolder 3"/>
          <p:cNvSpPr>
            <a:spLocks noGrp="1"/>
          </p:cNvSpPr>
          <p:nvPr>
            <p:ph type="sldNum" idx="15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pl-PL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C793F88-0E95-400B-B71E-B3A6611DF309}" type="slidenum">
              <a:rPr lang="pl-PL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pl-PL" sz="1200" b="0" strike="noStrike" spc="-1">
              <a:latin typeface="Times New Roman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pl-PL" sz="1800" b="0" strike="noStrike" spc="-1">
                <a:solidFill>
                  <a:srgbClr val="000000"/>
                </a:solidFill>
                <a:latin typeface="Calibri"/>
              </a:rPr>
              <a:t>Kliknij, aby edytować format tekstu tytułu</a:t>
            </a:r>
          </a:p>
        </p:txBody>
      </p:sp>
      <p:sp>
        <p:nvSpPr>
          <p:cNvPr id="169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solidFill>
                  <a:srgbClr val="000000"/>
                </a:solidFill>
                <a:latin typeface="Calibri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7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pl/url?sa=i&amp;rct=j&amp;q=&amp;esrc=s&amp;source=images&amp;cd=&amp;cad=rja&amp;uact=8&amp;ved=0CAcQjRxqFQoTCMq5xNTb08cCFcR8cgodDQIHvQ&amp;url=http://www.publicdomainpictures.net/view-image.php?image=27428&amp;picture=yellow-green-blur-background&amp;ei=aH3kVcrlE8T5yQONhJzoCw&amp;psig=AFQjCNEjvYvpWalCwpb7QJ5HzOspZkSBkA&amp;ust=144112380057177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przedszkole.p243@eduwarszawa.pl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753120" cy="7314840"/>
          </a:xfrm>
          <a:prstGeom prst="rect">
            <a:avLst/>
          </a:prstGeom>
          <a:ln w="0">
            <a:noFill/>
          </a:ln>
        </p:spPr>
      </p:pic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646920" y="548640"/>
            <a:ext cx="8496720" cy="2160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l-PL" sz="6600" b="1" strike="noStrike" spc="-1">
                <a:solidFill>
                  <a:srgbClr val="FF0000"/>
                </a:solidFill>
                <a:latin typeface="Calibri"/>
              </a:rPr>
              <a:t>Witamy!</a:t>
            </a:r>
            <a:br>
              <a:rPr sz="6600"/>
            </a:br>
            <a:r>
              <a:rPr lang="pl-PL" sz="6600" b="1" strike="noStrike" spc="-1">
                <a:solidFill>
                  <a:srgbClr val="FF0000"/>
                </a:solidFill>
                <a:latin typeface="Calibri"/>
              </a:rPr>
              <a:t>W Przedszkolu nr 243 </a:t>
            </a:r>
            <a:endParaRPr lang="pl-PL" sz="66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14" name="Picture 3"/>
          <p:cNvPicPr/>
          <p:nvPr/>
        </p:nvPicPr>
        <p:blipFill>
          <a:blip r:embed="rId3"/>
          <a:stretch/>
        </p:blipFill>
        <p:spPr>
          <a:xfrm>
            <a:off x="2915640" y="2925000"/>
            <a:ext cx="3749760" cy="3694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Picture 3"/>
          <p:cNvPicPr/>
          <p:nvPr/>
        </p:nvPicPr>
        <p:blipFill>
          <a:blip r:embed="rId2"/>
          <a:stretch/>
        </p:blipFill>
        <p:spPr>
          <a:xfrm>
            <a:off x="-505080" y="0"/>
            <a:ext cx="9648720" cy="7533000"/>
          </a:xfrm>
          <a:prstGeom prst="rect">
            <a:avLst/>
          </a:prstGeom>
          <a:ln w="0">
            <a:noFill/>
          </a:ln>
        </p:spPr>
      </p:pic>
      <p:sp>
        <p:nvSpPr>
          <p:cNvPr id="257" name="PlaceHolder 1"/>
          <p:cNvSpPr>
            <a:spLocks noGrp="1"/>
          </p:cNvSpPr>
          <p:nvPr>
            <p:ph/>
          </p:nvPr>
        </p:nvSpPr>
        <p:spPr>
          <a:xfrm>
            <a:off x="1187640" y="1124640"/>
            <a:ext cx="604836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7000" lnSpcReduction="10000"/>
          </a:bodyPr>
          <a:lstStyle/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pl-PL" sz="2800" b="1" strike="noStrike" spc="-1" dirty="0">
                <a:solidFill>
                  <a:srgbClr val="000000"/>
                </a:solidFill>
                <a:latin typeface="Calibri"/>
              </a:rPr>
              <a:t>Grupy </a:t>
            </a:r>
            <a:r>
              <a:rPr lang="pl-PL" sz="2800" b="0" strike="noStrike" spc="-1" dirty="0">
                <a:solidFill>
                  <a:srgbClr val="000000"/>
                </a:solidFill>
                <a:latin typeface="Calibri"/>
              </a:rPr>
              <a:t>(Kotki i Jeżyki)</a:t>
            </a:r>
          </a:p>
          <a:p>
            <a:pPr>
              <a:lnSpc>
                <a:spcPct val="100000"/>
              </a:lnSpc>
              <a:spcBef>
                <a:spcPts val="300"/>
              </a:spcBef>
              <a:buNone/>
              <a:tabLst>
                <a:tab pos="0" algn="l"/>
              </a:tabLst>
            </a:pPr>
            <a:r>
              <a:rPr lang="pl-PL" sz="1500" b="1" strike="noStrike" spc="-1" dirty="0">
                <a:solidFill>
                  <a:srgbClr val="000000"/>
                </a:solidFill>
                <a:latin typeface="Calibri"/>
              </a:rPr>
              <a:t>6:30 -8:40  schodzenie się dzieci, zabawy dowolne, zajęcia indywidualne </a:t>
            </a:r>
            <a:endParaRPr lang="pl-PL" sz="15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buNone/>
              <a:tabLst>
                <a:tab pos="0" algn="l"/>
              </a:tabLst>
            </a:pPr>
            <a:r>
              <a:rPr lang="pl-PL" sz="1500" b="1" strike="noStrike" spc="-1" dirty="0">
                <a:solidFill>
                  <a:srgbClr val="000000"/>
                </a:solidFill>
                <a:latin typeface="Calibri"/>
              </a:rPr>
              <a:t>8:40 -9:00  zabawa ruchowa/ przygotowanie do śniadania</a:t>
            </a:r>
            <a:endParaRPr lang="pl-PL" sz="15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buNone/>
              <a:tabLst>
                <a:tab pos="0" algn="l"/>
              </a:tabLst>
            </a:pPr>
            <a:r>
              <a:rPr lang="pl-PL" sz="1500" b="1" strike="noStrike" spc="-1" dirty="0">
                <a:solidFill>
                  <a:srgbClr val="000000"/>
                </a:solidFill>
                <a:latin typeface="Calibri"/>
              </a:rPr>
              <a:t>9:00 -9:30  śniadanie</a:t>
            </a:r>
            <a:endParaRPr lang="pl-PL" sz="15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buNone/>
              <a:tabLst>
                <a:tab pos="0" algn="l"/>
              </a:tabLst>
            </a:pPr>
            <a:r>
              <a:rPr lang="pl-PL" sz="1500" b="1" strike="noStrike" spc="-1" dirty="0">
                <a:solidFill>
                  <a:srgbClr val="000000"/>
                </a:solidFill>
                <a:latin typeface="Calibri"/>
              </a:rPr>
              <a:t>9:30 -9:45  zabawy dowolne </a:t>
            </a:r>
            <a:endParaRPr lang="pl-PL" sz="15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buNone/>
              <a:tabLst>
                <a:tab pos="0" algn="l"/>
              </a:tabLst>
            </a:pPr>
            <a:r>
              <a:rPr lang="pl-PL" sz="1500" b="1" strike="noStrike" spc="-1" dirty="0">
                <a:solidFill>
                  <a:srgbClr val="000000"/>
                </a:solidFill>
                <a:latin typeface="Calibri"/>
              </a:rPr>
              <a:t>9:45 -10:30   zajęcia dydaktyczne  w tym j. angielski/ rytmika</a:t>
            </a:r>
            <a:endParaRPr lang="pl-PL" sz="15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buNone/>
              <a:tabLst>
                <a:tab pos="0" algn="l"/>
              </a:tabLst>
            </a:pPr>
            <a:r>
              <a:rPr lang="pl-PL" sz="1500" b="1" strike="noStrike" spc="-1" dirty="0">
                <a:solidFill>
                  <a:srgbClr val="000000"/>
                </a:solidFill>
                <a:latin typeface="Calibri"/>
              </a:rPr>
              <a:t>10:30- 11:45  zabawy na powietrzu lub zabawy  i zajęcia w sali </a:t>
            </a:r>
            <a:endParaRPr lang="pl-PL" sz="15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buNone/>
              <a:tabLst>
                <a:tab pos="0" algn="l"/>
              </a:tabLst>
            </a:pPr>
            <a:r>
              <a:rPr lang="pl-PL" sz="1500" b="1" strike="noStrike" spc="-1" dirty="0">
                <a:solidFill>
                  <a:srgbClr val="000000"/>
                </a:solidFill>
                <a:latin typeface="Calibri"/>
              </a:rPr>
              <a:t>11:45-12:00  zabawa ruchowa, przygotowanie do obiadu</a:t>
            </a:r>
            <a:endParaRPr lang="pl-PL" sz="15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buNone/>
              <a:tabLst>
                <a:tab pos="0" algn="l"/>
              </a:tabLst>
            </a:pPr>
            <a:r>
              <a:rPr lang="pl-PL" sz="1500" b="1" strike="noStrike" spc="-1" dirty="0">
                <a:solidFill>
                  <a:srgbClr val="000000"/>
                </a:solidFill>
                <a:latin typeface="Calibri"/>
              </a:rPr>
              <a:t>12:00-12:30    obiad</a:t>
            </a:r>
            <a:endParaRPr lang="pl-PL" sz="15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buNone/>
              <a:tabLst>
                <a:tab pos="0" algn="l"/>
              </a:tabLst>
            </a:pPr>
            <a:r>
              <a:rPr lang="pl-PL" sz="1500" b="1" strike="noStrike" spc="-1" dirty="0">
                <a:solidFill>
                  <a:srgbClr val="000000"/>
                </a:solidFill>
                <a:latin typeface="Calibri"/>
              </a:rPr>
              <a:t>12:30 -12:45  przygotowanie do odpoczynku </a:t>
            </a:r>
            <a:endParaRPr lang="pl-PL" sz="15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buNone/>
              <a:tabLst>
                <a:tab pos="0" algn="l"/>
              </a:tabLst>
            </a:pPr>
            <a:r>
              <a:rPr lang="pl-PL" sz="1500" b="1" strike="noStrike" spc="-1" dirty="0">
                <a:solidFill>
                  <a:srgbClr val="000000"/>
                </a:solidFill>
                <a:latin typeface="Calibri"/>
              </a:rPr>
              <a:t>12:45 -14:15  odpoczynek</a:t>
            </a:r>
            <a:endParaRPr lang="pl-PL" sz="15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buNone/>
              <a:tabLst>
                <a:tab pos="0" algn="l"/>
              </a:tabLst>
            </a:pPr>
            <a:r>
              <a:rPr lang="pl-PL" sz="1500" b="1" strike="noStrike" spc="-1" dirty="0">
                <a:solidFill>
                  <a:srgbClr val="000000"/>
                </a:solidFill>
                <a:latin typeface="Calibri"/>
              </a:rPr>
              <a:t>14:15-14:45  zabawa ruchowa, przygotowanie do podwieczorku, zajęcia dodatkowe (np. rytmika)</a:t>
            </a:r>
            <a:endParaRPr lang="pl-PL" sz="15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buNone/>
              <a:tabLst>
                <a:tab pos="0" algn="l"/>
              </a:tabLst>
            </a:pPr>
            <a:r>
              <a:rPr lang="pl-PL" sz="1500" b="1" strike="noStrike" spc="-1" dirty="0">
                <a:solidFill>
                  <a:srgbClr val="000000"/>
                </a:solidFill>
                <a:latin typeface="Calibri"/>
              </a:rPr>
              <a:t>14:45 – 15:00  podwieczorek </a:t>
            </a:r>
            <a:endParaRPr lang="pl-PL" sz="15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buNone/>
              <a:tabLst>
                <a:tab pos="0" algn="l"/>
              </a:tabLst>
            </a:pPr>
            <a:r>
              <a:rPr lang="pl-PL" sz="1500" b="1" strike="noStrike" spc="-1" dirty="0">
                <a:solidFill>
                  <a:srgbClr val="000000"/>
                </a:solidFill>
                <a:latin typeface="Calibri"/>
              </a:rPr>
              <a:t>15:00-17:00   zabawy dowolne, słuchanie bajek, zajęcia indywidualne, zabawy grupowe </a:t>
            </a:r>
            <a:br>
              <a:rPr sz="1500" dirty="0"/>
            </a:br>
            <a:endParaRPr lang="pl-PL" sz="15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title"/>
          </p:nvPr>
        </p:nvSpPr>
        <p:spPr>
          <a:xfrm>
            <a:off x="539640" y="260640"/>
            <a:ext cx="7488360" cy="1079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0000"/>
          </a:bodyPr>
          <a:lstStyle/>
          <a:p>
            <a:pPr algn="ctr">
              <a:lnSpc>
                <a:spcPct val="100000"/>
              </a:lnSpc>
              <a:buNone/>
            </a:pPr>
            <a:r>
              <a:rPr lang="pl-PL" sz="4400" b="1" strike="noStrike" spc="-1">
                <a:solidFill>
                  <a:srgbClr val="000000"/>
                </a:solidFill>
                <a:latin typeface="Calibri"/>
              </a:rPr>
              <a:t>ROZKŁAD DNIA  W PRZEDSZKOLU</a:t>
            </a:r>
            <a:endParaRPr lang="pl-PL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Picture 2"/>
          <p:cNvPicPr/>
          <p:nvPr/>
        </p:nvPicPr>
        <p:blipFill>
          <a:blip r:embed="rId2"/>
          <a:stretch/>
        </p:blipFill>
        <p:spPr>
          <a:xfrm>
            <a:off x="-252360" y="-171360"/>
            <a:ext cx="9650160" cy="7602840"/>
          </a:xfrm>
          <a:prstGeom prst="rect">
            <a:avLst/>
          </a:prstGeom>
          <a:ln w="0">
            <a:noFill/>
          </a:ln>
        </p:spPr>
      </p:pic>
      <p:sp>
        <p:nvSpPr>
          <p:cNvPr id="260" name="Prostokąt 1"/>
          <p:cNvSpPr/>
          <p:nvPr/>
        </p:nvSpPr>
        <p:spPr>
          <a:xfrm>
            <a:off x="1691640" y="764640"/>
            <a:ext cx="6048360" cy="39534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pl-PL" sz="2800" b="1" strike="noStrike" spc="-1" dirty="0">
                <a:solidFill>
                  <a:srgbClr val="000000"/>
                </a:solidFill>
                <a:latin typeface="Calibri"/>
              </a:rPr>
              <a:t>Grupy (Krasnale , Misie, Pszczółki , Sówki ) </a:t>
            </a:r>
            <a:endParaRPr lang="pl-PL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pl-PL" sz="1300" b="1" strike="noStrike" spc="-1" dirty="0">
                <a:solidFill>
                  <a:srgbClr val="000000"/>
                </a:solidFill>
                <a:latin typeface="Calibri"/>
              </a:rPr>
              <a:t>6:30 -8:40     schodzenie się dzieci, zabawy dowolne, zajęcia indywidualne </a:t>
            </a:r>
            <a:endParaRPr lang="pl-PL" sz="13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pl-PL" sz="1300" b="1" strike="noStrike" spc="-1" dirty="0">
                <a:solidFill>
                  <a:srgbClr val="000000"/>
                </a:solidFill>
                <a:latin typeface="Calibri"/>
              </a:rPr>
              <a:t>8:40 -9:00   zabawa ruchowa/ Przygotowanie do śniadania</a:t>
            </a:r>
            <a:endParaRPr lang="pl-PL" sz="13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pl-PL" sz="1300" b="1" strike="noStrike" spc="-1" dirty="0">
                <a:solidFill>
                  <a:srgbClr val="000000"/>
                </a:solidFill>
                <a:latin typeface="Calibri"/>
              </a:rPr>
              <a:t>9:00 -9:30    śniadanie</a:t>
            </a:r>
            <a:endParaRPr lang="pl-PL" sz="13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pl-PL" sz="1300" b="1" strike="noStrike" spc="-1" dirty="0">
                <a:solidFill>
                  <a:srgbClr val="000000"/>
                </a:solidFill>
                <a:latin typeface="Calibri"/>
              </a:rPr>
              <a:t>9:30-9:45     zabawy dowolne, przygotowanie do zajęć </a:t>
            </a:r>
            <a:endParaRPr lang="pl-PL" sz="13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pl-PL" sz="1300" b="1" strike="noStrike" spc="-1" dirty="0">
                <a:solidFill>
                  <a:srgbClr val="000000"/>
                </a:solidFill>
                <a:latin typeface="Calibri"/>
              </a:rPr>
              <a:t>9:45-10:45   zajęcia dydaktyczne  w tym j. angielski/ rytmika</a:t>
            </a:r>
            <a:endParaRPr lang="pl-PL" sz="13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pl-PL" sz="1300" b="1" strike="noStrike" spc="-1" dirty="0">
                <a:solidFill>
                  <a:srgbClr val="000000"/>
                </a:solidFill>
                <a:latin typeface="Calibri"/>
              </a:rPr>
              <a:t>10:45 -11:50   zabawy na powietrzu </a:t>
            </a:r>
            <a:endParaRPr lang="pl-PL" sz="13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pl-PL" sz="1300" b="1" strike="noStrike" spc="-1" dirty="0">
                <a:solidFill>
                  <a:srgbClr val="000000"/>
                </a:solidFill>
                <a:latin typeface="Calibri"/>
              </a:rPr>
              <a:t>11:50 -12:00   zabawa ruchowa przygotowanie do obiadu</a:t>
            </a:r>
            <a:endParaRPr lang="pl-PL" sz="13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pl-PL" sz="1300" b="1" strike="noStrike" spc="-1" dirty="0">
                <a:solidFill>
                  <a:srgbClr val="000000"/>
                </a:solidFill>
                <a:latin typeface="Calibri"/>
              </a:rPr>
              <a:t>12:00 -12:30  obiad </a:t>
            </a:r>
            <a:endParaRPr lang="pl-PL" sz="13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pl-PL" sz="1300" b="1" strike="noStrike" spc="-1" dirty="0">
                <a:solidFill>
                  <a:srgbClr val="000000"/>
                </a:solidFill>
                <a:latin typeface="Calibri"/>
              </a:rPr>
              <a:t>12:30-12:45  czynności higieniczne </a:t>
            </a:r>
            <a:endParaRPr lang="pl-PL" sz="13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pl-PL" sz="1300" b="1" strike="noStrike" spc="-1" dirty="0">
                <a:solidFill>
                  <a:srgbClr val="000000"/>
                </a:solidFill>
                <a:latin typeface="Calibri"/>
              </a:rPr>
              <a:t>12:45 -14:30  zajęcia indywidualne, zajęcia dodatkowe, odpoczynek , zajęcia </a:t>
            </a:r>
            <a:br>
              <a:rPr sz="1300" dirty="0"/>
            </a:br>
            <a:r>
              <a:rPr lang="pl-PL" sz="1300" b="1" strike="noStrike" spc="-1" dirty="0">
                <a:solidFill>
                  <a:srgbClr val="000000"/>
                </a:solidFill>
                <a:latin typeface="Calibri"/>
              </a:rPr>
              <a:t>                        dydaktyczne, zajęcia dodatkowe np. rytmika </a:t>
            </a:r>
            <a:endParaRPr lang="pl-PL" sz="13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pl-PL" sz="1300" b="1" strike="noStrike" spc="-1" dirty="0">
                <a:solidFill>
                  <a:srgbClr val="000000"/>
                </a:solidFill>
                <a:latin typeface="Calibri"/>
              </a:rPr>
              <a:t>14:30-14:45  zabawa ruchowa</a:t>
            </a:r>
            <a:endParaRPr lang="pl-PL" sz="13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pl-PL" sz="1300" b="1" strike="noStrike" spc="-1" dirty="0">
                <a:solidFill>
                  <a:srgbClr val="000000"/>
                </a:solidFill>
                <a:latin typeface="Calibri"/>
              </a:rPr>
              <a:t>14:45 -15:00  podwieczorek </a:t>
            </a:r>
            <a:endParaRPr lang="pl-PL" sz="13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pl-PL" sz="1300" b="1" strike="noStrike" spc="-1" dirty="0">
                <a:solidFill>
                  <a:srgbClr val="000000"/>
                </a:solidFill>
                <a:latin typeface="Calibri"/>
              </a:rPr>
              <a:t>15:00-17:00  praca indywidualna, zabawy dowolne, słuchanie bajek , zabawy </a:t>
            </a:r>
            <a:br>
              <a:rPr sz="1300" dirty="0"/>
            </a:br>
            <a:r>
              <a:rPr lang="pl-PL" sz="1300" b="1" strike="noStrike" spc="-1" dirty="0">
                <a:solidFill>
                  <a:srgbClr val="000000"/>
                </a:solidFill>
                <a:latin typeface="Calibri"/>
              </a:rPr>
              <a:t>                        grupowe , zajęcia dodatkowe</a:t>
            </a:r>
            <a:endParaRPr lang="pl-PL" sz="13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Picture 3"/>
          <p:cNvPicPr/>
          <p:nvPr/>
        </p:nvPicPr>
        <p:blipFill>
          <a:blip r:embed="rId2"/>
          <a:stretch/>
        </p:blipFill>
        <p:spPr>
          <a:xfrm>
            <a:off x="-304920" y="-225360"/>
            <a:ext cx="9754920" cy="7314840"/>
          </a:xfrm>
          <a:prstGeom prst="rect">
            <a:avLst/>
          </a:prstGeom>
          <a:ln w="0">
            <a:noFill/>
          </a:ln>
        </p:spPr>
      </p:pic>
      <p:sp>
        <p:nvSpPr>
          <p:cNvPr id="262" name="Podtytuł 2"/>
          <p:cNvSpPr/>
          <p:nvPr/>
        </p:nvSpPr>
        <p:spPr>
          <a:xfrm>
            <a:off x="277200" y="188280"/>
            <a:ext cx="8568720" cy="5112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rmAutofit fontScale="89000" lnSpcReduction="10000"/>
          </a:bodyPr>
          <a:lstStyle/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pl-PL" sz="3200" b="1" i="1" strike="noStrike" spc="-1" dirty="0">
                <a:solidFill>
                  <a:srgbClr val="7030A0"/>
                </a:solidFill>
                <a:latin typeface="Calibri"/>
              </a:rPr>
              <a:t>Język angielski: </a:t>
            </a:r>
            <a:endParaRPr lang="pl-PL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pl-PL" sz="3200" b="1" strike="noStrike" spc="-1" dirty="0">
                <a:solidFill>
                  <a:srgbClr val="376092"/>
                </a:solidFill>
                <a:latin typeface="Calibri"/>
              </a:rPr>
              <a:t>             mgr Magdalena Machacka</a:t>
            </a:r>
            <a:endParaRPr lang="pl-PL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endParaRPr lang="pl-PL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pl-PL" sz="3200" b="1" i="1" strike="noStrike" spc="-1" dirty="0">
                <a:solidFill>
                  <a:srgbClr val="7030A0"/>
                </a:solidFill>
                <a:latin typeface="Calibri"/>
              </a:rPr>
              <a:t>Logopeda</a:t>
            </a:r>
            <a:r>
              <a:rPr lang="pl-PL" sz="3200" b="1" i="1" spc="-1" dirty="0">
                <a:solidFill>
                  <a:srgbClr val="7030A0"/>
                </a:solidFill>
                <a:latin typeface="Calibri"/>
              </a:rPr>
              <a:t>  </a:t>
            </a:r>
            <a:r>
              <a:rPr lang="pl-PL" sz="3200" b="1" i="1" strike="noStrike" spc="-1" dirty="0">
                <a:solidFill>
                  <a:srgbClr val="7030A0"/>
                </a:solidFill>
                <a:latin typeface="Calibri"/>
              </a:rPr>
              <a:t>: </a:t>
            </a:r>
            <a:endParaRPr lang="pl-PL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pl-PL" sz="3200" b="1" strike="noStrike" spc="-1" dirty="0">
                <a:solidFill>
                  <a:srgbClr val="376092"/>
                </a:solidFill>
                <a:latin typeface="Calibri"/>
              </a:rPr>
              <a:t>        mgr Anna Jóźwik </a:t>
            </a:r>
            <a:endParaRPr lang="pl-PL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pl-PL" sz="3200" b="1" i="1" strike="noStrike" spc="-1" dirty="0">
                <a:solidFill>
                  <a:srgbClr val="7030A0"/>
                </a:solidFill>
                <a:latin typeface="Calibri"/>
              </a:rPr>
              <a:t>Pedagog specjalny :</a:t>
            </a:r>
            <a:endParaRPr lang="pl-PL" sz="3200" b="0" i="1" strike="noStrike" spc="-1" dirty="0">
              <a:solidFill>
                <a:srgbClr val="7030A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pl-PL" sz="3200" b="1" strike="noStrike" spc="-1" dirty="0">
                <a:solidFill>
                  <a:srgbClr val="376092"/>
                </a:solidFill>
                <a:latin typeface="Calibri"/>
              </a:rPr>
              <a:t>               mgr Karolina Łojek</a:t>
            </a:r>
            <a:endParaRPr lang="pl-PL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endParaRPr lang="pl-PL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pl-PL" sz="3200" b="1" i="1" strike="noStrike" spc="-1" dirty="0">
                <a:solidFill>
                  <a:srgbClr val="7030A0"/>
                </a:solidFill>
                <a:latin typeface="Calibri"/>
              </a:rPr>
              <a:t>Psycholog</a:t>
            </a:r>
            <a:r>
              <a:rPr lang="pl-PL" sz="3200" b="1" strike="noStrike" spc="-1" dirty="0">
                <a:solidFill>
                  <a:srgbClr val="376092"/>
                </a:solidFill>
                <a:latin typeface="Calibri"/>
              </a:rPr>
              <a:t> : mgr Cecylia Karwowska </a:t>
            </a:r>
            <a:endParaRPr lang="pl-PL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endParaRPr lang="pl-PL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pl-PL" sz="3200" b="1" strike="noStrike" spc="-1" dirty="0">
                <a:solidFill>
                  <a:srgbClr val="376092"/>
                </a:solidFill>
                <a:latin typeface="Calibri"/>
              </a:rPr>
              <a:t>             </a:t>
            </a:r>
            <a:endParaRPr lang="pl-PL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endParaRPr lang="pl-PL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endParaRPr lang="pl-PL" sz="3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Picture 3"/>
          <p:cNvPicPr/>
          <p:nvPr/>
        </p:nvPicPr>
        <p:blipFill>
          <a:blip r:embed="rId2"/>
          <a:stretch/>
        </p:blipFill>
        <p:spPr>
          <a:xfrm>
            <a:off x="-429208" y="-228420"/>
            <a:ext cx="9754920" cy="7314840"/>
          </a:xfrm>
          <a:prstGeom prst="rect">
            <a:avLst/>
          </a:prstGeom>
          <a:ln w="0">
            <a:noFill/>
          </a:ln>
        </p:spPr>
      </p:pic>
      <p:sp>
        <p:nvSpPr>
          <p:cNvPr id="264" name="Prostokąt 3"/>
          <p:cNvSpPr/>
          <p:nvPr/>
        </p:nvSpPr>
        <p:spPr>
          <a:xfrm>
            <a:off x="197325" y="1365385"/>
            <a:ext cx="7668290" cy="255309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pl-PL" sz="3600" b="1" strike="noStrike" spc="-1" dirty="0">
                <a:solidFill>
                  <a:srgbClr val="376092"/>
                </a:solidFill>
                <a:latin typeface="Calibri"/>
              </a:rPr>
              <a:t>Religia</a:t>
            </a:r>
            <a:endParaRPr lang="pl-PL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pl-PL" sz="2800" b="1" strike="noStrike" spc="-1" dirty="0">
                <a:solidFill>
                  <a:srgbClr val="376092"/>
                </a:solidFill>
                <a:latin typeface="Calibri"/>
              </a:rPr>
              <a:t>mgr  Maria d’Erceville </a:t>
            </a:r>
            <a:endParaRPr lang="pl-PL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pl-PL" sz="2400" b="1" strike="noStrike" spc="-1" dirty="0">
                <a:solidFill>
                  <a:srgbClr val="376092"/>
                </a:solidFill>
                <a:latin typeface="Calibri"/>
              </a:rPr>
              <a:t>Harmonogram :  </a:t>
            </a:r>
            <a:endParaRPr lang="pl-PL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pl-PL" sz="2400" b="1" strike="noStrike" spc="-1" dirty="0">
                <a:solidFill>
                  <a:srgbClr val="FF0000"/>
                </a:solidFill>
                <a:latin typeface="Calibri"/>
              </a:rPr>
              <a:t>Grupy :   „0 ” - 2 x w tygodniu po 0.5 h</a:t>
            </a:r>
            <a:endParaRPr lang="pl-PL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l-PL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pl-PL" sz="2400" b="1" strike="noStrike" spc="-1" dirty="0">
                <a:solidFill>
                  <a:srgbClr val="376092"/>
                </a:solidFill>
                <a:latin typeface="Calibri"/>
              </a:rPr>
              <a:t>Zajęcia będą się odbywały  w innej sali niż sala   grupy</a:t>
            </a:r>
            <a:endParaRPr lang="pl-PL" sz="2400" b="0" strike="noStrike" spc="-1" dirty="0">
              <a:latin typeface="Arial"/>
            </a:endParaRPr>
          </a:p>
        </p:txBody>
      </p:sp>
      <p:pic>
        <p:nvPicPr>
          <p:cNvPr id="265" name="Obraz 5"/>
          <p:cNvPicPr/>
          <p:nvPr/>
        </p:nvPicPr>
        <p:blipFill>
          <a:blip r:embed="rId3"/>
          <a:stretch/>
        </p:blipFill>
        <p:spPr>
          <a:xfrm>
            <a:off x="6732360" y="0"/>
            <a:ext cx="2046600" cy="3075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Picture 3"/>
          <p:cNvPicPr/>
          <p:nvPr/>
        </p:nvPicPr>
        <p:blipFill>
          <a:blip r:embed="rId2"/>
          <a:stretch/>
        </p:blipFill>
        <p:spPr>
          <a:xfrm>
            <a:off x="-304920" y="-315360"/>
            <a:ext cx="9754920" cy="7314840"/>
          </a:xfrm>
          <a:prstGeom prst="rect">
            <a:avLst/>
          </a:prstGeom>
          <a:ln w="0">
            <a:noFill/>
          </a:ln>
        </p:spPr>
      </p:pic>
      <p:sp>
        <p:nvSpPr>
          <p:cNvPr id="267" name="Symbol zastępczy zawartości 2"/>
          <p:cNvSpPr/>
          <p:nvPr/>
        </p:nvSpPr>
        <p:spPr>
          <a:xfrm>
            <a:off x="0" y="260640"/>
            <a:ext cx="9143640" cy="2376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pl-PL" sz="3200" b="1" u="sng" strike="noStrike" spc="-1" dirty="0">
                <a:solidFill>
                  <a:srgbClr val="FF0000"/>
                </a:solidFill>
                <a:uFillTx/>
                <a:latin typeface="Calibri"/>
              </a:rPr>
              <a:t>Realizujemy i wdrażamy:</a:t>
            </a:r>
            <a:endParaRPr lang="pl-PL" sz="3200" b="0" strike="noStrike" spc="-1" dirty="0">
              <a:latin typeface="Arial"/>
            </a:endParaRPr>
          </a:p>
          <a:p>
            <a:pPr marL="514440" indent="-514440">
              <a:lnSpc>
                <a:spcPct val="100000"/>
              </a:lnSpc>
              <a:spcBef>
                <a:spcPts val="519"/>
              </a:spcBef>
              <a:buClr>
                <a:srgbClr val="31859C"/>
              </a:buClr>
              <a:buFont typeface="Arial"/>
              <a:buAutoNum type="arabicPeriod"/>
              <a:tabLst>
                <a:tab pos="0" algn="l"/>
              </a:tabLst>
            </a:pPr>
            <a:r>
              <a:rPr lang="pl-PL" sz="2600" b="1" strike="noStrike" spc="-1" dirty="0">
                <a:solidFill>
                  <a:srgbClr val="31859C"/>
                </a:solidFill>
                <a:latin typeface="Calibri"/>
              </a:rPr>
              <a:t>System zarządzania SCRUM</a:t>
            </a:r>
            <a:endParaRPr lang="pl-PL" sz="2600" b="0" strike="noStrike" spc="-1" dirty="0">
              <a:latin typeface="Arial"/>
            </a:endParaRPr>
          </a:p>
          <a:p>
            <a:pPr marL="514440" indent="-514440">
              <a:lnSpc>
                <a:spcPct val="100000"/>
              </a:lnSpc>
              <a:spcBef>
                <a:spcPts val="519"/>
              </a:spcBef>
              <a:buClr>
                <a:srgbClr val="31859C"/>
              </a:buClr>
              <a:buFont typeface="Arial"/>
              <a:buAutoNum type="arabicPeriod"/>
              <a:tabLst>
                <a:tab pos="0" algn="l"/>
              </a:tabLst>
            </a:pPr>
            <a:r>
              <a:rPr lang="pl-PL" sz="2600" b="1" strike="noStrike" spc="-1" dirty="0">
                <a:solidFill>
                  <a:srgbClr val="31859C"/>
                </a:solidFill>
                <a:latin typeface="Calibri"/>
              </a:rPr>
              <a:t>„Kodowanie na dywanie” </a:t>
            </a:r>
            <a:endParaRPr lang="pl-PL" sz="2600" b="0" strike="noStrike" spc="-1" dirty="0">
              <a:latin typeface="Arial"/>
            </a:endParaRPr>
          </a:p>
          <a:p>
            <a:pPr marL="514440" indent="-514440">
              <a:lnSpc>
                <a:spcPct val="100000"/>
              </a:lnSpc>
              <a:spcBef>
                <a:spcPts val="519"/>
              </a:spcBef>
              <a:buClr>
                <a:srgbClr val="31859C"/>
              </a:buClr>
              <a:buFont typeface="Arial"/>
              <a:buAutoNum type="arabicPeriod"/>
              <a:tabLst>
                <a:tab pos="0" algn="l"/>
              </a:tabLst>
            </a:pPr>
            <a:r>
              <a:rPr lang="pl-PL" sz="2600" b="1" strike="noStrike" spc="-1" dirty="0">
                <a:solidFill>
                  <a:srgbClr val="31859C"/>
                </a:solidFill>
                <a:latin typeface="Calibri"/>
              </a:rPr>
              <a:t>Innowację  pedagogiczną – „Savoir-vivre”</a:t>
            </a:r>
            <a:endParaRPr lang="pl-PL" sz="2600" b="0" strike="noStrike" spc="-1" dirty="0">
              <a:latin typeface="Arial"/>
            </a:endParaRPr>
          </a:p>
          <a:p>
            <a:pPr marL="514440" indent="-514440">
              <a:lnSpc>
                <a:spcPct val="100000"/>
              </a:lnSpc>
              <a:spcBef>
                <a:spcPts val="519"/>
              </a:spcBef>
              <a:buClr>
                <a:srgbClr val="31859C"/>
              </a:buClr>
              <a:buFont typeface="Arial"/>
              <a:buAutoNum type="arabicPeriod"/>
              <a:tabLst>
                <a:tab pos="0" algn="l"/>
              </a:tabLst>
            </a:pPr>
            <a:r>
              <a:rPr lang="pl-PL" sz="2600" b="1" strike="noStrike" spc="-1" dirty="0">
                <a:solidFill>
                  <a:srgbClr val="31859C"/>
                </a:solidFill>
                <a:latin typeface="Calibri"/>
              </a:rPr>
              <a:t>Innowację pedagogiczną – „Język angielski coraz mniej obcy”</a:t>
            </a:r>
            <a:endParaRPr lang="pl-PL" sz="2600" b="0" strike="noStrike" spc="-1" dirty="0">
              <a:latin typeface="Arial"/>
            </a:endParaRPr>
          </a:p>
          <a:p>
            <a:pPr marL="514440" indent="-514440">
              <a:lnSpc>
                <a:spcPct val="100000"/>
              </a:lnSpc>
              <a:spcBef>
                <a:spcPts val="519"/>
              </a:spcBef>
              <a:buClr>
                <a:srgbClr val="31859C"/>
              </a:buClr>
              <a:buFont typeface="Arial"/>
              <a:buAutoNum type="arabicPeriod"/>
              <a:tabLst>
                <a:tab pos="0" algn="l"/>
              </a:tabLst>
            </a:pPr>
            <a:r>
              <a:rPr lang="pl-PL" sz="2600" b="1" strike="noStrike" spc="-1" dirty="0">
                <a:solidFill>
                  <a:srgbClr val="31859C"/>
                </a:solidFill>
                <a:latin typeface="Calibri"/>
              </a:rPr>
              <a:t>Projekt Ekologiczny - Miasta Stołecznego Warszawy </a:t>
            </a:r>
            <a:endParaRPr lang="pl-PL" sz="2600" b="0" strike="noStrike" spc="-1" dirty="0">
              <a:latin typeface="Arial"/>
            </a:endParaRPr>
          </a:p>
          <a:p>
            <a:pPr marL="514440" indent="-514440">
              <a:lnSpc>
                <a:spcPct val="100000"/>
              </a:lnSpc>
              <a:spcBef>
                <a:spcPts val="519"/>
              </a:spcBef>
              <a:buClr>
                <a:srgbClr val="31859C"/>
              </a:buClr>
              <a:buFont typeface="Arial"/>
              <a:buAutoNum type="arabicPeriod"/>
              <a:tabLst>
                <a:tab pos="0" algn="l"/>
              </a:tabLst>
            </a:pPr>
            <a:r>
              <a:rPr lang="pl-PL" sz="2600" b="1" strike="noStrike" spc="-1" dirty="0">
                <a:solidFill>
                  <a:srgbClr val="31859C"/>
                </a:solidFill>
                <a:latin typeface="Calibri"/>
              </a:rPr>
              <a:t>Program Bezpieczny Przedszkolak </a:t>
            </a:r>
            <a:endParaRPr lang="pl-PL" sz="2600" b="0" strike="noStrike" spc="-1" dirty="0">
              <a:latin typeface="Arial"/>
            </a:endParaRPr>
          </a:p>
          <a:p>
            <a:pPr marL="514440" indent="-514440">
              <a:lnSpc>
                <a:spcPct val="100000"/>
              </a:lnSpc>
              <a:spcBef>
                <a:spcPts val="519"/>
              </a:spcBef>
              <a:buClr>
                <a:srgbClr val="31859C"/>
              </a:buClr>
              <a:buFont typeface="Arial"/>
              <a:buAutoNum type="arabicPeriod"/>
              <a:tabLst>
                <a:tab pos="0" algn="l"/>
              </a:tabLst>
            </a:pPr>
            <a:r>
              <a:rPr lang="pl-PL" sz="2600" b="1" strike="noStrike" spc="-1" dirty="0">
                <a:solidFill>
                  <a:srgbClr val="31859C"/>
                </a:solidFill>
                <a:latin typeface="Calibri"/>
              </a:rPr>
              <a:t>Program Współpracy ze szkołą</a:t>
            </a:r>
            <a:endParaRPr lang="pl-PL" sz="2600" b="0" strike="noStrike" spc="-1" dirty="0">
              <a:latin typeface="Arial"/>
            </a:endParaRPr>
          </a:p>
          <a:p>
            <a:pPr marL="514440" indent="-514440">
              <a:lnSpc>
                <a:spcPct val="100000"/>
              </a:lnSpc>
              <a:spcBef>
                <a:spcPts val="519"/>
              </a:spcBef>
              <a:buClr>
                <a:srgbClr val="31859C"/>
              </a:buClr>
              <a:buFont typeface="Arial"/>
              <a:buAutoNum type="arabicPeriod"/>
              <a:tabLst>
                <a:tab pos="0" algn="l"/>
              </a:tabLst>
            </a:pPr>
            <a:r>
              <a:rPr lang="pl-PL" sz="2600" b="1" strike="noStrike" spc="-1" dirty="0">
                <a:solidFill>
                  <a:srgbClr val="31859C"/>
                </a:solidFill>
                <a:latin typeface="Calibri"/>
              </a:rPr>
              <a:t>Program „W krainie uczuć i emocji przedszkolaka”</a:t>
            </a:r>
            <a:endParaRPr lang="pl-PL" sz="2600" b="0" strike="noStrike" spc="-1" dirty="0">
              <a:latin typeface="Arial"/>
            </a:endParaRPr>
          </a:p>
          <a:p>
            <a:pPr marL="514440" indent="-514440">
              <a:lnSpc>
                <a:spcPct val="100000"/>
              </a:lnSpc>
              <a:spcBef>
                <a:spcPts val="519"/>
              </a:spcBef>
              <a:buClr>
                <a:srgbClr val="31859C"/>
              </a:buClr>
              <a:buFont typeface="Arial"/>
              <a:buAutoNum type="arabicPeriod"/>
              <a:tabLst>
                <a:tab pos="0" algn="l"/>
              </a:tabLst>
            </a:pPr>
            <a:r>
              <a:rPr lang="pl-PL" sz="2600" b="1" strike="noStrike" spc="-1" dirty="0">
                <a:solidFill>
                  <a:srgbClr val="31859C"/>
                </a:solidFill>
                <a:latin typeface="Calibri"/>
              </a:rPr>
              <a:t>Program profilaktyczny „Chronimy dzieci”</a:t>
            </a:r>
            <a:endParaRPr lang="pl-PL" sz="2600" b="0" strike="noStrike" spc="-1" dirty="0">
              <a:latin typeface="Arial"/>
            </a:endParaRPr>
          </a:p>
          <a:p>
            <a:pPr marL="514440" indent="-514440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endParaRPr lang="pl-PL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endParaRPr lang="pl-PL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endParaRPr lang="pl-PL" sz="3200" b="0" strike="noStrike" spc="-1" dirty="0">
              <a:latin typeface="Arial"/>
            </a:endParaRPr>
          </a:p>
          <a:p>
            <a:pPr marL="514440" indent="-514440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endParaRPr lang="pl-PL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endParaRPr lang="pl-PL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endParaRPr lang="pl-PL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pl-PL" sz="3200" b="1" strike="noStrike" spc="-1" dirty="0">
                <a:solidFill>
                  <a:srgbClr val="31859C"/>
                </a:solidFill>
                <a:latin typeface="Calibri"/>
              </a:rPr>
              <a:t> </a:t>
            </a:r>
            <a:endParaRPr lang="pl-PL" sz="3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Picture 3"/>
          <p:cNvPicPr/>
          <p:nvPr/>
        </p:nvPicPr>
        <p:blipFill>
          <a:blip r:embed="rId2"/>
          <a:stretch/>
        </p:blipFill>
        <p:spPr>
          <a:xfrm>
            <a:off x="-304920" y="-225360"/>
            <a:ext cx="9754920" cy="7314840"/>
          </a:xfrm>
          <a:prstGeom prst="rect">
            <a:avLst/>
          </a:prstGeom>
          <a:ln w="0">
            <a:noFill/>
          </a:ln>
        </p:spPr>
      </p:pic>
      <p:sp>
        <p:nvSpPr>
          <p:cNvPr id="269" name="PlaceHolder 1"/>
          <p:cNvSpPr>
            <a:spLocks noGrp="1"/>
          </p:cNvSpPr>
          <p:nvPr>
            <p:ph/>
          </p:nvPr>
        </p:nvSpPr>
        <p:spPr>
          <a:xfrm>
            <a:off x="1259640" y="404640"/>
            <a:ext cx="5184360" cy="3168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pl-PL" sz="3200" b="1" strike="noStrike" spc="-1" dirty="0">
                <a:solidFill>
                  <a:srgbClr val="31859C"/>
                </a:solidFill>
                <a:latin typeface="Calibri"/>
              </a:rPr>
              <a:t>GOTUJĄ DLA DZIECI </a:t>
            </a:r>
            <a:endParaRPr lang="pl-PL" sz="32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pl-PL" sz="2800" b="0" strike="noStrike" spc="-1" dirty="0">
                <a:solidFill>
                  <a:srgbClr val="000000"/>
                </a:solidFill>
                <a:latin typeface="Calibri"/>
              </a:rPr>
              <a:t>Pani Jolanta Więch</a:t>
            </a: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pl-PL" sz="2800" b="0" strike="noStrike" spc="-1" dirty="0">
                <a:solidFill>
                  <a:srgbClr val="000000"/>
                </a:solidFill>
                <a:latin typeface="Calibri"/>
              </a:rPr>
              <a:t>Pani Yaroslava OLaskyevich</a:t>
            </a: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pl-PL" sz="2800" b="0" strike="noStrike" spc="-1" dirty="0">
                <a:solidFill>
                  <a:srgbClr val="000000"/>
                </a:solidFill>
                <a:latin typeface="Calibri"/>
              </a:rPr>
              <a:t>Pani Paulina Guzek </a:t>
            </a: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pl-PL" sz="2800" b="0" strike="noStrike" spc="-1" dirty="0">
                <a:solidFill>
                  <a:srgbClr val="000000"/>
                </a:solidFill>
                <a:latin typeface="Calibri"/>
              </a:rPr>
              <a:t>Pani Hanna Białkowska </a:t>
            </a:r>
          </a:p>
        </p:txBody>
      </p:sp>
      <p:pic>
        <p:nvPicPr>
          <p:cNvPr id="270" name="Picture 2"/>
          <p:cNvPicPr/>
          <p:nvPr/>
        </p:nvPicPr>
        <p:blipFill>
          <a:blip r:embed="rId3"/>
          <a:stretch/>
        </p:blipFill>
        <p:spPr>
          <a:xfrm>
            <a:off x="6084000" y="332640"/>
            <a:ext cx="2554560" cy="2750400"/>
          </a:xfrm>
          <a:prstGeom prst="rect">
            <a:avLst/>
          </a:prstGeom>
          <a:ln w="0">
            <a:noFill/>
          </a:ln>
        </p:spPr>
      </p:pic>
      <p:sp>
        <p:nvSpPr>
          <p:cNvPr id="271" name="PlaceHolder 2"/>
          <p:cNvSpPr>
            <a:spLocks noGrp="1"/>
          </p:cNvSpPr>
          <p:nvPr>
            <p:ph/>
          </p:nvPr>
        </p:nvSpPr>
        <p:spPr>
          <a:xfrm>
            <a:off x="3708000" y="3501000"/>
            <a:ext cx="5256360" cy="216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pl-PL" sz="3200" b="1" strike="noStrike" spc="-1" dirty="0">
                <a:solidFill>
                  <a:srgbClr val="31859C"/>
                </a:solidFill>
                <a:latin typeface="Calibri"/>
              </a:rPr>
              <a:t>Konserwatorzy </a:t>
            </a:r>
            <a:endParaRPr lang="pl-PL" sz="32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pl-PL" sz="2800" b="0" strike="noStrike" spc="-1" dirty="0">
                <a:solidFill>
                  <a:srgbClr val="000000"/>
                </a:solidFill>
                <a:latin typeface="Calibri"/>
              </a:rPr>
              <a:t>Pan Janusz  Więch</a:t>
            </a: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pl-PL" sz="2800" b="0" strike="noStrike" spc="-1" dirty="0">
                <a:solidFill>
                  <a:srgbClr val="000000"/>
                </a:solidFill>
                <a:latin typeface="Calibri"/>
              </a:rPr>
              <a:t>Pan Leszek Barczak</a:t>
            </a: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endParaRPr lang="pl-PL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72" name="Picture 4" descr="http://www.p118.przedszkola.net.pl/userfiles/gardener.gif"/>
          <p:cNvPicPr/>
          <p:nvPr/>
        </p:nvPicPr>
        <p:blipFill>
          <a:blip r:embed="rId4"/>
          <a:stretch/>
        </p:blipFill>
        <p:spPr>
          <a:xfrm>
            <a:off x="251640" y="3052080"/>
            <a:ext cx="3096000" cy="2641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Picture 3"/>
          <p:cNvPicPr/>
          <p:nvPr/>
        </p:nvPicPr>
        <p:blipFill>
          <a:blip r:embed="rId2"/>
          <a:stretch/>
        </p:blipFill>
        <p:spPr>
          <a:xfrm>
            <a:off x="-304920" y="-225360"/>
            <a:ext cx="9754920" cy="7314840"/>
          </a:xfrm>
          <a:prstGeom prst="rect">
            <a:avLst/>
          </a:prstGeom>
          <a:ln w="0">
            <a:noFill/>
          </a:ln>
        </p:spPr>
      </p:pic>
      <p:sp>
        <p:nvSpPr>
          <p:cNvPr id="274" name="Symbol zastępczy zawartości 2"/>
          <p:cNvSpPr/>
          <p:nvPr/>
        </p:nvSpPr>
        <p:spPr>
          <a:xfrm>
            <a:off x="395640" y="404640"/>
            <a:ext cx="8280720" cy="6192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rmAutofit fontScale="40000" lnSpcReduction="20000"/>
          </a:bodyPr>
          <a:lstStyle/>
          <a:p>
            <a:pPr algn="ctr">
              <a:lnSpc>
                <a:spcPct val="100000"/>
              </a:lnSpc>
              <a:spcBef>
                <a:spcPts val="2200"/>
              </a:spcBef>
              <a:buNone/>
              <a:tabLst>
                <a:tab pos="0" algn="l"/>
              </a:tabLst>
            </a:pPr>
            <a:r>
              <a:rPr lang="pl-PL" sz="11000" b="1" strike="noStrike" spc="-1" dirty="0">
                <a:solidFill>
                  <a:srgbClr val="FF0000"/>
                </a:solidFill>
                <a:latin typeface="Calibri"/>
              </a:rPr>
              <a:t>Rada Rodziców :</a:t>
            </a:r>
            <a:endParaRPr lang="pl-PL" sz="11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60"/>
              </a:spcBef>
              <a:buNone/>
              <a:tabLst>
                <a:tab pos="0" algn="l"/>
              </a:tabLst>
            </a:pPr>
            <a:r>
              <a:rPr lang="pl-PL" sz="12300" b="1" strike="noStrike" spc="-1" dirty="0">
                <a:solidFill>
                  <a:srgbClr val="008000"/>
                </a:solidFill>
                <a:latin typeface="Calibri"/>
              </a:rPr>
              <a:t>Przewodniczący  </a:t>
            </a:r>
            <a:r>
              <a:rPr lang="pl-PL" sz="12300" b="1" strike="noStrike" spc="-1" dirty="0">
                <a:solidFill>
                  <a:srgbClr val="000000"/>
                </a:solidFill>
                <a:latin typeface="Calibri"/>
              </a:rPr>
              <a:t>Łukasz Czarny</a:t>
            </a:r>
            <a:endParaRPr lang="pl-PL" sz="123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60"/>
              </a:spcBef>
              <a:buNone/>
              <a:tabLst>
                <a:tab pos="0" algn="l"/>
              </a:tabLst>
            </a:pPr>
            <a:r>
              <a:rPr lang="pl-PL" sz="12300" b="1" strike="noStrike" spc="-1" dirty="0">
                <a:solidFill>
                  <a:srgbClr val="008000"/>
                </a:solidFill>
                <a:latin typeface="Calibri"/>
              </a:rPr>
              <a:t>Skarbnik: </a:t>
            </a:r>
            <a:r>
              <a:rPr lang="pl-PL" sz="12300" b="1" strike="noStrike" spc="-1" dirty="0">
                <a:latin typeface="Calibri"/>
              </a:rPr>
              <a:t>Natalia</a:t>
            </a:r>
            <a:r>
              <a:rPr lang="pl-PL" sz="12300" b="1" strike="noStrike" spc="-1" dirty="0">
                <a:solidFill>
                  <a:srgbClr val="008000"/>
                </a:solidFill>
                <a:latin typeface="Calibri"/>
              </a:rPr>
              <a:t> </a:t>
            </a:r>
            <a:r>
              <a:rPr lang="pl-PL" sz="12300" b="1" strike="noStrike" spc="-1" dirty="0">
                <a:solidFill>
                  <a:srgbClr val="000000"/>
                </a:solidFill>
                <a:latin typeface="Calibri"/>
              </a:rPr>
              <a:t>Sienkiewicz</a:t>
            </a:r>
            <a:endParaRPr lang="pl-PL" sz="8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endParaRPr lang="pl-PL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560"/>
              </a:spcBef>
              <a:buNone/>
              <a:tabLst>
                <a:tab pos="0" algn="l"/>
              </a:tabLst>
            </a:pPr>
            <a:r>
              <a:rPr lang="pl-PL" sz="12800" b="0" u="sng" strike="noStrike" spc="-1" dirty="0">
                <a:solidFill>
                  <a:srgbClr val="000000"/>
                </a:solidFill>
                <a:uFillTx/>
                <a:latin typeface="Calibri"/>
              </a:rPr>
              <a:t>Stawka wpłat na Radę Rodziców </a:t>
            </a:r>
            <a:endParaRPr lang="pl-PL" sz="1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281"/>
              </a:spcBef>
              <a:buNone/>
              <a:tabLst>
                <a:tab pos="0" algn="l"/>
              </a:tabLst>
            </a:pPr>
            <a:r>
              <a:rPr lang="pl-PL" sz="6400" b="0" strike="noStrike" spc="-1" dirty="0">
                <a:solidFill>
                  <a:srgbClr val="000000"/>
                </a:solidFill>
                <a:latin typeface="Calibri"/>
              </a:rPr>
              <a:t>Będzie ustalana na spotkaniu Rady Rodziców</a:t>
            </a:r>
            <a:endParaRPr lang="pl-PL" sz="6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281"/>
              </a:spcBef>
              <a:buNone/>
              <a:tabLst>
                <a:tab pos="0" algn="l"/>
              </a:tabLst>
            </a:pPr>
            <a:endParaRPr lang="pl-PL" sz="6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20"/>
              </a:spcBef>
              <a:buNone/>
              <a:tabLst>
                <a:tab pos="0" algn="l"/>
              </a:tabLst>
            </a:pPr>
            <a:endParaRPr lang="pl-PL" sz="51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20"/>
              </a:spcBef>
              <a:buNone/>
              <a:tabLst>
                <a:tab pos="0" algn="l"/>
              </a:tabLst>
            </a:pPr>
            <a:endParaRPr lang="pl-PL" sz="51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Picture 2"/>
          <p:cNvPicPr/>
          <p:nvPr/>
        </p:nvPicPr>
        <p:blipFill>
          <a:blip r:embed="rId2"/>
          <a:stretch/>
        </p:blipFill>
        <p:spPr>
          <a:xfrm>
            <a:off x="-304920" y="-225360"/>
            <a:ext cx="9754920" cy="7314840"/>
          </a:xfrm>
          <a:prstGeom prst="rect">
            <a:avLst/>
          </a:prstGeom>
          <a:ln w="0">
            <a:noFill/>
          </a:ln>
        </p:spPr>
      </p:pic>
      <p:sp>
        <p:nvSpPr>
          <p:cNvPr id="276" name="Symbol zastępczy zawartości 2"/>
          <p:cNvSpPr/>
          <p:nvPr/>
        </p:nvSpPr>
        <p:spPr>
          <a:xfrm>
            <a:off x="1079640" y="548640"/>
            <a:ext cx="5256360" cy="216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l-PL"/>
          </a:p>
        </p:txBody>
      </p:sp>
      <p:sp>
        <p:nvSpPr>
          <p:cNvPr id="277" name="Symbol zastępczy zawartości 2"/>
          <p:cNvSpPr/>
          <p:nvPr/>
        </p:nvSpPr>
        <p:spPr>
          <a:xfrm>
            <a:off x="899640" y="-99360"/>
            <a:ext cx="5256360" cy="216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rm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pl-PL" sz="3200" b="1" strike="noStrike" spc="-1">
                <a:solidFill>
                  <a:srgbClr val="31859C"/>
                </a:solidFill>
                <a:latin typeface="Calibri"/>
              </a:rPr>
              <a:t>OPŁATY </a:t>
            </a:r>
            <a:endParaRPr lang="pl-PL" sz="3200" b="0" strike="noStrike" spc="-1">
              <a:latin typeface="Arial"/>
            </a:endParaRPr>
          </a:p>
        </p:txBody>
      </p:sp>
      <p:sp>
        <p:nvSpPr>
          <p:cNvPr id="278" name="pole tekstowe 8"/>
          <p:cNvSpPr/>
          <p:nvPr/>
        </p:nvSpPr>
        <p:spPr>
          <a:xfrm>
            <a:off x="1475640" y="1268640"/>
            <a:ext cx="648036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l-PL"/>
          </a:p>
        </p:txBody>
      </p:sp>
      <p:sp>
        <p:nvSpPr>
          <p:cNvPr id="279" name="Prostokąt 9"/>
          <p:cNvSpPr/>
          <p:nvPr/>
        </p:nvSpPr>
        <p:spPr>
          <a:xfrm>
            <a:off x="0" y="747000"/>
            <a:ext cx="9324000" cy="570780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pl-PL" sz="1500" b="1" strike="noStrike" spc="-1" dirty="0">
                <a:solidFill>
                  <a:srgbClr val="000000"/>
                </a:solidFill>
                <a:latin typeface="Calibri"/>
              </a:rPr>
              <a:t> Stawka żywieniowa: (opłacana „z góry”, w miesiącu poprzedzającym) – odpisy za miesiąc przechodzony</a:t>
            </a:r>
            <a:endParaRPr lang="pl-PL" sz="15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pl-PL" sz="1500" b="1" strike="noStrike" spc="-1" dirty="0">
                <a:solidFill>
                  <a:srgbClr val="FF0000"/>
                </a:solidFill>
                <a:latin typeface="Calibri"/>
              </a:rPr>
              <a:t>ZMIANA WYSOKOŚCI STAWKI ŻYWIENIOWEJ OD 1 WRZEŚNIA</a:t>
            </a:r>
            <a:br>
              <a:rPr sz="1500" dirty="0"/>
            </a:br>
            <a:endParaRPr lang="pl-PL" sz="15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pl-PL" sz="1500" b="0" strike="noStrike" spc="-1" dirty="0">
                <a:solidFill>
                  <a:srgbClr val="000000"/>
                </a:solidFill>
                <a:latin typeface="Calibri"/>
              </a:rPr>
              <a:t> - 14 zł. ( 3 posiłki )</a:t>
            </a:r>
            <a:endParaRPr lang="pl-PL" sz="15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pl-PL" sz="1500" b="0" strike="noStrike" spc="-1" dirty="0">
                <a:solidFill>
                  <a:srgbClr val="000000"/>
                </a:solidFill>
                <a:latin typeface="Calibri"/>
              </a:rPr>
              <a:t> - 11,00 zł. ( 2 posiłki w przypadku dzieci odbieranych przed podwieczorkiem– rodzic składa pisemne  oświadczenie)</a:t>
            </a:r>
            <a:endParaRPr lang="pl-PL" sz="15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l-PL" sz="1500" b="0" strike="noStrike" spc="-1" dirty="0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pl-PL" sz="1500" b="1" i="1" strike="noStrike" spc="-1" dirty="0">
                <a:solidFill>
                  <a:srgbClr val="000000"/>
                </a:solidFill>
                <a:latin typeface="Calibri"/>
              </a:rPr>
              <a:t> Terminy opłat:</a:t>
            </a:r>
            <a:br>
              <a:rPr sz="1500" dirty="0"/>
            </a:br>
            <a:r>
              <a:rPr lang="pl-PL" sz="1500" b="0" strike="noStrike" spc="-1" dirty="0">
                <a:solidFill>
                  <a:srgbClr val="000000"/>
                </a:solidFill>
                <a:latin typeface="Calibri"/>
              </a:rPr>
              <a:t>Opłat dokonujemy na konto bankowe:</a:t>
            </a:r>
            <a:endParaRPr lang="pl-PL" sz="15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pl-PL" sz="2400" b="1" strike="noStrike" spc="-1" dirty="0">
                <a:solidFill>
                  <a:srgbClr val="000000"/>
                </a:solidFill>
                <a:latin typeface="Calibri"/>
              </a:rPr>
              <a:t>Żywienie: 03 1030 1508 0000 0005 5060 3055 z imieniem i nazwiskiem dziecka</a:t>
            </a:r>
            <a:endParaRPr lang="pl-PL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pl-PL" sz="1600" b="0" strike="noStrike" spc="-1" dirty="0">
                <a:solidFill>
                  <a:srgbClr val="000000"/>
                </a:solidFill>
                <a:latin typeface="Calibri"/>
              </a:rPr>
              <a:t>Opłaty za wyżywienie wnosi się w okresach miesięcznych, </a:t>
            </a:r>
            <a:r>
              <a:rPr lang="pl-PL" sz="1600" b="1" strike="noStrike" spc="-1" dirty="0">
                <a:solidFill>
                  <a:srgbClr val="000000"/>
                </a:solidFill>
                <a:latin typeface="Calibri"/>
              </a:rPr>
              <a:t>z góry do dnia 20 - go miesiąca</a:t>
            </a:r>
            <a:r>
              <a:rPr lang="pl-PL" sz="1600" b="0" strike="noStrike" spc="-1" dirty="0">
                <a:solidFill>
                  <a:srgbClr val="000000"/>
                </a:solidFill>
                <a:latin typeface="Calibri"/>
              </a:rPr>
              <a:t>  poprzedzającego miesiąc, w którym następuje korzystanie z posiłków.</a:t>
            </a:r>
            <a:endParaRPr lang="pl-PL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l-PL" sz="15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pl-PL" sz="1500" b="0" strike="noStrike" spc="-1" dirty="0">
                <a:solidFill>
                  <a:srgbClr val="000000"/>
                </a:solidFill>
                <a:latin typeface="Calibri"/>
              </a:rPr>
              <a:t>Osobom płacącym na konto przekazywane są wydruki o wysokości opłat do dnia 10 -go każdego miesiąca oraz wysyłane maile z kwotą do zapłaty. </a:t>
            </a:r>
            <a:endParaRPr lang="pl-PL" sz="15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l-PL" sz="15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pl-PL" sz="1500" b="0" strike="noStrike" spc="-1" dirty="0">
                <a:solidFill>
                  <a:srgbClr val="000000"/>
                </a:solidFill>
                <a:latin typeface="Calibri"/>
              </a:rPr>
              <a:t>W przypadku nieterminowego uiszczania opłat naliczane będą ustawowe odsetki, a w przypadku braku wpłaty Rada Pedagogiczna podejmuje uchwałę o skreśleniu dziecka z listy.</a:t>
            </a:r>
            <a:endParaRPr lang="pl-PL" sz="15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l-PL" sz="1500" b="0" strike="noStrike" spc="-1" dirty="0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pl-PL" sz="1500" b="1" i="1" strike="noStrike" spc="-1" dirty="0">
                <a:solidFill>
                  <a:srgbClr val="000000"/>
                </a:solidFill>
                <a:latin typeface="Calibri"/>
              </a:rPr>
              <a:t> Odpisy:</a:t>
            </a:r>
            <a:br>
              <a:rPr sz="1500" dirty="0"/>
            </a:br>
            <a:r>
              <a:rPr lang="pl-PL" sz="1500" b="0" strike="noStrike" spc="-1" dirty="0">
                <a:solidFill>
                  <a:srgbClr val="000000"/>
                </a:solidFill>
                <a:latin typeface="Calibri"/>
              </a:rPr>
              <a:t>Żywienie – dni nieobecności dziecka odpisujemy – zwracamy, przy kolejnej opłacie za przedszkole, z wyjątkiem pierwszego dnia nieobecności. Jeżeli jednak rodzic zawiadomi przedszkole w dniu poprzedzającym lub w pierwszym dniu nieobecności do godziny 9.00, że dziecko będzie nieobecne, odpisujemy również pierwszy dzień.</a:t>
            </a:r>
            <a:endParaRPr lang="pl-PL" sz="15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Picture 2"/>
          <p:cNvPicPr/>
          <p:nvPr/>
        </p:nvPicPr>
        <p:blipFill>
          <a:blip r:embed="rId2"/>
          <a:stretch/>
        </p:blipFill>
        <p:spPr>
          <a:xfrm>
            <a:off x="-304920" y="-225360"/>
            <a:ext cx="9754920" cy="7314840"/>
          </a:xfrm>
          <a:prstGeom prst="rect">
            <a:avLst/>
          </a:prstGeom>
          <a:ln w="0">
            <a:noFill/>
          </a:ln>
        </p:spPr>
      </p:pic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l-PL" sz="4400" b="0" strike="noStrike" spc="-1">
                <a:solidFill>
                  <a:srgbClr val="000000"/>
                </a:solidFill>
                <a:latin typeface="Calibri"/>
              </a:rPr>
              <a:t>Sprawy  organizacyjne </a:t>
            </a:r>
          </a:p>
        </p:txBody>
      </p:sp>
      <p:sp>
        <p:nvSpPr>
          <p:cNvPr id="282" name="PlaceHolder 2"/>
          <p:cNvSpPr>
            <a:spLocks noGrp="1"/>
          </p:cNvSpPr>
          <p:nvPr>
            <p:ph/>
          </p:nvPr>
        </p:nvSpPr>
        <p:spPr>
          <a:xfrm>
            <a:off x="323640" y="1196640"/>
            <a:ext cx="41720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2000"/>
          </a:bodyPr>
          <a:lstStyle/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pl-PL" sz="2800" b="0" strike="noStrike" spc="-1">
                <a:solidFill>
                  <a:srgbClr val="000000"/>
                </a:solidFill>
                <a:latin typeface="Calibri"/>
              </a:rPr>
              <a:t>Podstawa programowa dla przedszkoli </a:t>
            </a: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pl-PL" sz="2800" b="0" strike="noStrike" spc="-1">
                <a:solidFill>
                  <a:srgbClr val="000000"/>
                </a:solidFill>
                <a:latin typeface="Calibri"/>
              </a:rPr>
              <a:t>Plan rozwoju przedszkola </a:t>
            </a: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pl-PL" sz="2800" b="0" strike="noStrike" spc="-1">
                <a:solidFill>
                  <a:srgbClr val="000000"/>
                </a:solidFill>
                <a:latin typeface="Calibri"/>
              </a:rPr>
              <a:t>Regulamin bezpieczeństwa</a:t>
            </a: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pl-PL" sz="2800" b="0" strike="noStrike" spc="-1">
                <a:solidFill>
                  <a:srgbClr val="000000"/>
                </a:solidFill>
                <a:latin typeface="Calibri"/>
              </a:rPr>
              <a:t>Statut z aneksem</a:t>
            </a: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pl-PL" sz="2800" b="0" strike="noStrike" spc="-1">
                <a:solidFill>
                  <a:srgbClr val="000000"/>
                </a:solidFill>
                <a:latin typeface="Calibri"/>
              </a:rPr>
              <a:t>Ustawa o bezpieczeństwie żywności i żywienia</a:t>
            </a: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pl-PL" sz="2800" b="0" strike="noStrike" spc="-1">
                <a:solidFill>
                  <a:srgbClr val="000000"/>
                </a:solidFill>
                <a:latin typeface="Calibri"/>
              </a:rPr>
              <a:t>Upoważnienia do odbioru</a:t>
            </a: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pl-PL" sz="2800" b="0" strike="noStrike" spc="-1">
                <a:solidFill>
                  <a:srgbClr val="000000"/>
                </a:solidFill>
                <a:latin typeface="Calibri"/>
              </a:rPr>
              <a:t>Zgody</a:t>
            </a: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3" name="PlaceHolder 3"/>
          <p:cNvSpPr>
            <a:spLocks noGrp="1"/>
          </p:cNvSpPr>
          <p:nvPr>
            <p:ph/>
          </p:nvPr>
        </p:nvSpPr>
        <p:spPr>
          <a:xfrm>
            <a:off x="4648320" y="1600200"/>
            <a:ext cx="41720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pl-PL" sz="2800" b="0" strike="noStrike" spc="-1">
                <a:solidFill>
                  <a:srgbClr val="000000"/>
                </a:solidFill>
                <a:latin typeface="Calibri"/>
              </a:rPr>
              <a:t>Przyprowadzanie dzieci </a:t>
            </a: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pl-PL" sz="2800" b="0" strike="noStrike" spc="-1">
                <a:solidFill>
                  <a:srgbClr val="000000"/>
                </a:solidFill>
                <a:latin typeface="Calibri"/>
              </a:rPr>
              <a:t>Odbieranie dzieci</a:t>
            </a: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pl-PL" sz="2800" b="0" strike="noStrike" spc="-1">
                <a:solidFill>
                  <a:srgbClr val="000000"/>
                </a:solidFill>
                <a:latin typeface="Calibri"/>
              </a:rPr>
              <a:t>Zabezpieczenie dodatkowych  ubranek </a:t>
            </a: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pl-PL" sz="2800" b="0" strike="noStrike" spc="-1">
                <a:solidFill>
                  <a:srgbClr val="000000"/>
                </a:solidFill>
                <a:latin typeface="Calibri"/>
              </a:rPr>
              <a:t>Wycieczki i wyjścia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Picture 2" descr="http://www.publicdomainpictures.net/pictures/30000/nahled/yellow-green-blur-background.jpg">
            <a:hlinkClick r:id="rId2"/>
          </p:cNvPr>
          <p:cNvPicPr/>
          <p:nvPr/>
        </p:nvPicPr>
        <p:blipFill>
          <a:blip r:embed="rId3"/>
          <a:stretch/>
        </p:blipFill>
        <p:spPr>
          <a:xfrm>
            <a:off x="0" y="-243360"/>
            <a:ext cx="9143640" cy="7101000"/>
          </a:xfrm>
          <a:prstGeom prst="rect">
            <a:avLst/>
          </a:prstGeom>
          <a:ln w="0">
            <a:noFill/>
          </a:ln>
        </p:spPr>
      </p:pic>
      <p:pic>
        <p:nvPicPr>
          <p:cNvPr id="216" name="Picture 2"/>
          <p:cNvPicPr/>
          <p:nvPr/>
        </p:nvPicPr>
        <p:blipFill>
          <a:blip r:embed="rId4"/>
          <a:stretch/>
        </p:blipFill>
        <p:spPr>
          <a:xfrm>
            <a:off x="-331560" y="-243360"/>
            <a:ext cx="9655560" cy="7231320"/>
          </a:xfrm>
          <a:prstGeom prst="rect">
            <a:avLst/>
          </a:prstGeom>
          <a:ln w="0">
            <a:noFill/>
          </a:ln>
        </p:spPr>
      </p:pic>
      <p:sp>
        <p:nvSpPr>
          <p:cNvPr id="217" name="PlaceHolder 1"/>
          <p:cNvSpPr>
            <a:spLocks noGrp="1"/>
          </p:cNvSpPr>
          <p:nvPr>
            <p:ph type="subTitle"/>
          </p:nvPr>
        </p:nvSpPr>
        <p:spPr>
          <a:xfrm>
            <a:off x="683640" y="750960"/>
            <a:ext cx="7272360" cy="5112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3000" lnSpcReduction="10000"/>
          </a:bodyPr>
          <a:lstStyle/>
          <a:p>
            <a:pPr algn="ctr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pl-PL" sz="6000" b="1" strike="noStrike" spc="-1" dirty="0">
                <a:solidFill>
                  <a:srgbClr val="FF0000"/>
                </a:solidFill>
                <a:latin typeface="Calibri"/>
              </a:rPr>
              <a:t>Przedszkole nr 243 </a:t>
            </a:r>
            <a:endParaRPr lang="pl-PL" sz="6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879"/>
              </a:spcBef>
              <a:buNone/>
              <a:tabLst>
                <a:tab pos="0" algn="l"/>
              </a:tabLst>
            </a:pPr>
            <a:r>
              <a:rPr lang="pl-PL" sz="4400" b="1" strike="noStrike" spc="-1" dirty="0">
                <a:solidFill>
                  <a:srgbClr val="000000"/>
                </a:solidFill>
                <a:latin typeface="Calibri"/>
              </a:rPr>
              <a:t>Ul. Kordiana 7/11</a:t>
            </a:r>
            <a:endParaRPr lang="pl-PL" sz="4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pl-PL" sz="3200" b="1" strike="noStrike" spc="-1" dirty="0">
                <a:solidFill>
                  <a:srgbClr val="000000"/>
                </a:solidFill>
                <a:latin typeface="Calibri"/>
              </a:rPr>
              <a:t>04-451 Warszawa</a:t>
            </a:r>
            <a:endParaRPr lang="pl-PL" sz="3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80"/>
              </a:spcBef>
              <a:buNone/>
              <a:tabLst>
                <a:tab pos="0" algn="l"/>
              </a:tabLst>
            </a:pPr>
            <a:r>
              <a:rPr lang="pl-PL" sz="5400" b="1" strike="noStrike" spc="-1" dirty="0">
                <a:solidFill>
                  <a:srgbClr val="002060"/>
                </a:solidFill>
                <a:latin typeface="Calibri"/>
              </a:rPr>
              <a:t>    Telefon : 22 611 92 96</a:t>
            </a:r>
            <a:endParaRPr lang="pl-PL" sz="5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pl-PL" sz="3200" b="1" strike="noStrike" spc="-1" dirty="0">
                <a:solidFill>
                  <a:srgbClr val="000000"/>
                </a:solidFill>
                <a:latin typeface="Calibri"/>
              </a:rPr>
              <a:t>Email :  </a:t>
            </a:r>
            <a:r>
              <a:rPr lang="pl-PL" sz="3200" b="1" strike="noStrike" spc="-1" dirty="0">
                <a:solidFill>
                  <a:srgbClr val="000000"/>
                </a:solidFill>
                <a:latin typeface="Calibri"/>
                <a:hlinkClick r:id="rId5"/>
              </a:rPr>
              <a:t>przedszkole.p243@eduwarszawa.pl</a:t>
            </a:r>
            <a:r>
              <a:rPr lang="pl-PL" sz="3200" b="1" strike="noStrike" spc="-1" dirty="0">
                <a:solidFill>
                  <a:srgbClr val="000000"/>
                </a:solidFill>
                <a:latin typeface="Calibri"/>
              </a:rPr>
              <a:t>  lub </a:t>
            </a:r>
            <a:r>
              <a:rPr lang="pl-PL" sz="3200" b="1" u="sng" strike="noStrike" spc="-1" dirty="0">
                <a:solidFill>
                  <a:srgbClr val="0000FF"/>
                </a:solidFill>
                <a:uFillTx/>
                <a:latin typeface="Calibri"/>
              </a:rPr>
              <a:t>p243@interia.pl</a:t>
            </a:r>
            <a:r>
              <a:rPr lang="pl-PL" sz="3200" b="1" strike="noStrike" spc="-1" dirty="0">
                <a:solidFill>
                  <a:srgbClr val="7030A0"/>
                </a:solidFill>
                <a:latin typeface="Calibri"/>
              </a:rPr>
              <a:t> </a:t>
            </a:r>
            <a:endParaRPr lang="pl-PL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endParaRPr lang="pl-PL" sz="3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80"/>
              </a:spcBef>
              <a:buNone/>
              <a:tabLst>
                <a:tab pos="0" algn="l"/>
              </a:tabLst>
            </a:pPr>
            <a:r>
              <a:rPr lang="pl-PL" sz="5400" b="1" strike="noStrike" spc="-1" dirty="0">
                <a:solidFill>
                  <a:srgbClr val="7030A0"/>
                </a:solidFill>
                <a:latin typeface="Calibri"/>
              </a:rPr>
              <a:t>http://www.p243.waw.pl/</a:t>
            </a:r>
            <a:endParaRPr lang="pl-PL" sz="5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Picture 2"/>
          <p:cNvPicPr/>
          <p:nvPr/>
        </p:nvPicPr>
        <p:blipFill>
          <a:blip r:embed="rId2"/>
          <a:stretch/>
        </p:blipFill>
        <p:spPr>
          <a:xfrm>
            <a:off x="0" y="4680"/>
            <a:ext cx="9143640" cy="6847920"/>
          </a:xfrm>
          <a:prstGeom prst="rect">
            <a:avLst/>
          </a:prstGeom>
          <a:ln w="0">
            <a:noFill/>
          </a:ln>
        </p:spPr>
      </p:pic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1917360" y="476640"/>
            <a:ext cx="7695000" cy="3384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1000"/>
          </a:bodyPr>
          <a:lstStyle/>
          <a:p>
            <a:pPr>
              <a:lnSpc>
                <a:spcPct val="100000"/>
              </a:lnSpc>
              <a:buNone/>
            </a:pPr>
            <a:br>
              <a:rPr sz="1600" dirty="0"/>
            </a:br>
            <a:r>
              <a:rPr lang="pl-PL" sz="4400" b="1" strike="noStrike" spc="-1" dirty="0">
                <a:solidFill>
                  <a:srgbClr val="0070C0"/>
                </a:solidFill>
                <a:latin typeface="Calibri"/>
              </a:rPr>
              <a:t>Dyrektor Przedszkola -</a:t>
            </a:r>
            <a:br>
              <a:rPr sz="4400" dirty="0"/>
            </a:br>
            <a:r>
              <a:rPr lang="pl-PL" sz="4400" b="0" strike="noStrike" spc="-1" dirty="0">
                <a:solidFill>
                  <a:srgbClr val="000000"/>
                </a:solidFill>
                <a:latin typeface="Calibri"/>
              </a:rPr>
              <a:t>    </a:t>
            </a:r>
            <a:r>
              <a:rPr lang="pl-PL" sz="4400" b="1" strike="noStrike" spc="-1" dirty="0">
                <a:solidFill>
                  <a:srgbClr val="0070C0"/>
                </a:solidFill>
                <a:latin typeface="Calibri"/>
              </a:rPr>
              <a:t>mgr Irmina Jachimowicz</a:t>
            </a:r>
            <a:br>
              <a:rPr sz="4400" dirty="0"/>
            </a:br>
            <a:br>
              <a:rPr sz="2600" dirty="0"/>
            </a:br>
            <a:r>
              <a:rPr lang="pl-PL" sz="4400" b="1" strike="noStrike" spc="-1" dirty="0">
                <a:solidFill>
                  <a:srgbClr val="0070C0"/>
                </a:solidFill>
                <a:latin typeface="Calibri"/>
              </a:rPr>
              <a:t>Wicedyrektor -</a:t>
            </a:r>
            <a:br>
              <a:rPr sz="4400" dirty="0"/>
            </a:br>
            <a:r>
              <a:rPr lang="pl-PL" sz="4400" b="1" strike="noStrike" spc="-1" dirty="0">
                <a:solidFill>
                  <a:srgbClr val="0070C0"/>
                </a:solidFill>
                <a:latin typeface="Calibri"/>
              </a:rPr>
              <a:t>    mgr Milena Wiloch </a:t>
            </a:r>
            <a:endParaRPr lang="pl-PL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0" name="Obraz 3"/>
          <p:cNvPicPr/>
          <p:nvPr/>
        </p:nvPicPr>
        <p:blipFill>
          <a:blip r:embed="rId3"/>
          <a:stretch/>
        </p:blipFill>
        <p:spPr>
          <a:xfrm>
            <a:off x="467640" y="476640"/>
            <a:ext cx="1399320" cy="2278440"/>
          </a:xfrm>
          <a:prstGeom prst="rect">
            <a:avLst/>
          </a:prstGeom>
          <a:ln w="0">
            <a:noFill/>
          </a:ln>
        </p:spPr>
      </p:pic>
      <p:sp>
        <p:nvSpPr>
          <p:cNvPr id="221" name="PlaceHolder 2"/>
          <p:cNvSpPr>
            <a:spLocks noGrp="1"/>
          </p:cNvSpPr>
          <p:nvPr>
            <p:ph/>
          </p:nvPr>
        </p:nvSpPr>
        <p:spPr>
          <a:xfrm>
            <a:off x="-253698" y="3860640"/>
            <a:ext cx="9216720" cy="2772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algn="ctr">
              <a:lnSpc>
                <a:spcPct val="100000"/>
              </a:lnSpc>
              <a:spcBef>
                <a:spcPts val="720"/>
              </a:spcBef>
              <a:buNone/>
              <a:tabLst>
                <a:tab pos="0" algn="l"/>
              </a:tabLst>
            </a:pPr>
            <a:r>
              <a:rPr lang="pl-PL" sz="3600" b="1" spc="-1" dirty="0">
                <a:solidFill>
                  <a:srgbClr val="FF0000"/>
                </a:solidFill>
                <a:latin typeface="Calibri"/>
              </a:rPr>
              <a:t>K</a:t>
            </a:r>
            <a:r>
              <a:rPr lang="pl-PL" sz="3600" b="1" strike="noStrike" spc="-1" dirty="0">
                <a:solidFill>
                  <a:srgbClr val="FF0000"/>
                </a:solidFill>
                <a:latin typeface="Calibri"/>
              </a:rPr>
              <a:t>ierownik gospodarczy-</a:t>
            </a:r>
            <a:endParaRPr lang="pl-PL" sz="3600" b="0" strike="noStrike" spc="-1" dirty="0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720"/>
              </a:spcBef>
              <a:buNone/>
              <a:tabLst>
                <a:tab pos="0" algn="l"/>
              </a:tabLst>
            </a:pPr>
            <a:r>
              <a:rPr lang="pl-PL" sz="3600" b="1" strike="noStrike" spc="-1" dirty="0">
                <a:solidFill>
                  <a:srgbClr val="FF0000"/>
                </a:solidFill>
                <a:latin typeface="Calibri"/>
              </a:rPr>
              <a:t>Iwona </a:t>
            </a:r>
            <a:r>
              <a:rPr lang="pl-PL" sz="3600" b="1" spc="-1" dirty="0">
                <a:solidFill>
                  <a:srgbClr val="FF0000"/>
                </a:solidFill>
                <a:latin typeface="Calibri"/>
              </a:rPr>
              <a:t>Kraszewska</a:t>
            </a:r>
          </a:p>
          <a:p>
            <a:pPr algn="ctr">
              <a:lnSpc>
                <a:spcPct val="100000"/>
              </a:lnSpc>
              <a:spcBef>
                <a:spcPts val="720"/>
              </a:spcBef>
              <a:buNone/>
              <a:tabLst>
                <a:tab pos="0" algn="l"/>
              </a:tabLst>
            </a:pPr>
            <a:r>
              <a:rPr lang="pl-PL" sz="3600" b="1" spc="-1" dirty="0">
                <a:solidFill>
                  <a:srgbClr val="FF0000"/>
                </a:solidFill>
                <a:latin typeface="Calibri"/>
              </a:rPr>
              <a:t>Intendent - Agnieszka Szymańska</a:t>
            </a:r>
            <a:endParaRPr lang="pl-PL" sz="36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buNone/>
              <a:tabLst>
                <a:tab pos="0" algn="l"/>
              </a:tabLst>
            </a:pPr>
            <a:endParaRPr lang="pl-PL" sz="40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Picture 3"/>
          <p:cNvPicPr/>
          <p:nvPr/>
        </p:nvPicPr>
        <p:blipFill>
          <a:blip r:embed="rId2"/>
          <a:stretch/>
        </p:blipFill>
        <p:spPr>
          <a:xfrm>
            <a:off x="0" y="0"/>
            <a:ext cx="9753120" cy="7314840"/>
          </a:xfrm>
          <a:prstGeom prst="rect">
            <a:avLst/>
          </a:prstGeom>
          <a:ln w="0">
            <a:noFill/>
          </a:ln>
        </p:spPr>
      </p:pic>
      <p:pic>
        <p:nvPicPr>
          <p:cNvPr id="223" name="Picture 3"/>
          <p:cNvPicPr/>
          <p:nvPr/>
        </p:nvPicPr>
        <p:blipFill>
          <a:blip r:embed="rId3"/>
          <a:stretch/>
        </p:blipFill>
        <p:spPr>
          <a:xfrm>
            <a:off x="1691640" y="432360"/>
            <a:ext cx="7071840" cy="1603080"/>
          </a:xfrm>
          <a:prstGeom prst="rect">
            <a:avLst/>
          </a:prstGeom>
          <a:ln w="0">
            <a:noFill/>
          </a:ln>
        </p:spPr>
      </p:pic>
      <p:sp>
        <p:nvSpPr>
          <p:cNvPr id="224" name="Prostokąt 4"/>
          <p:cNvSpPr/>
          <p:nvPr/>
        </p:nvSpPr>
        <p:spPr>
          <a:xfrm>
            <a:off x="1691640" y="3789000"/>
            <a:ext cx="6984360" cy="89109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endParaRPr lang="pl-PL" sz="2600" b="0" strike="noStrike" spc="-1" dirty="0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953735"/>
              </a:buClr>
              <a:buFont typeface="Arial"/>
              <a:buChar char="•"/>
            </a:pPr>
            <a:r>
              <a:rPr lang="pl-PL" sz="2600" b="1" strike="noStrike" spc="-1" dirty="0">
                <a:solidFill>
                  <a:srgbClr val="953735"/>
                </a:solidFill>
                <a:latin typeface="Calibri"/>
              </a:rPr>
              <a:t>Rocznik 2020</a:t>
            </a:r>
            <a:endParaRPr lang="pl-PL" sz="1800" b="0" strike="noStrike" spc="-1" dirty="0">
              <a:latin typeface="Arial"/>
            </a:endParaRPr>
          </a:p>
        </p:txBody>
      </p:sp>
      <p:sp>
        <p:nvSpPr>
          <p:cNvPr id="225" name="Prostokąt 5"/>
          <p:cNvSpPr/>
          <p:nvPr/>
        </p:nvSpPr>
        <p:spPr>
          <a:xfrm>
            <a:off x="2808720" y="1667880"/>
            <a:ext cx="6666840" cy="236842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pl-PL" sz="2800" b="1" strike="noStrike" spc="-1" dirty="0">
                <a:solidFill>
                  <a:srgbClr val="376092"/>
                </a:solidFill>
                <a:latin typeface="Calibri"/>
              </a:rPr>
              <a:t>mgr Inga Kiegiel</a:t>
            </a:r>
          </a:p>
          <a:p>
            <a:pPr>
              <a:lnSpc>
                <a:spcPct val="100000"/>
              </a:lnSpc>
              <a:buNone/>
            </a:pPr>
            <a:r>
              <a:rPr lang="pl-PL" sz="2800" b="1" spc="-1" dirty="0">
                <a:solidFill>
                  <a:srgbClr val="376092"/>
                </a:solidFill>
                <a:latin typeface="Calibri"/>
              </a:rPr>
              <a:t>mgr Karolina Łojek </a:t>
            </a:r>
            <a:endParaRPr lang="pl-PL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pl-PL" sz="2800" b="1" strike="noStrike" spc="-1" dirty="0">
                <a:solidFill>
                  <a:srgbClr val="376092"/>
                </a:solidFill>
                <a:latin typeface="Calibri"/>
              </a:rPr>
              <a:t>Pomoc nauczyciela Wioletta Wojtkowska</a:t>
            </a:r>
            <a:endParaRPr lang="pl-PL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pl-PL" sz="2800" b="1" strike="noStrike" spc="-1" dirty="0">
                <a:solidFill>
                  <a:srgbClr val="376092"/>
                </a:solidFill>
                <a:latin typeface="Calibri"/>
              </a:rPr>
              <a:t>Asystent Danuta Poręba</a:t>
            </a:r>
            <a:endParaRPr lang="pl-PL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l-PL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l-PL" sz="1800" b="0" strike="noStrike" spc="-1" dirty="0">
              <a:latin typeface="Arial"/>
            </a:endParaRPr>
          </a:p>
        </p:txBody>
      </p:sp>
      <p:pic>
        <p:nvPicPr>
          <p:cNvPr id="226" name="Obraz 3"/>
          <p:cNvPicPr/>
          <p:nvPr/>
        </p:nvPicPr>
        <p:blipFill>
          <a:blip r:embed="rId4"/>
          <a:stretch/>
        </p:blipFill>
        <p:spPr>
          <a:xfrm>
            <a:off x="179640" y="420480"/>
            <a:ext cx="2795760" cy="2304000"/>
          </a:xfrm>
          <a:prstGeom prst="rect">
            <a:avLst/>
          </a:prstGeom>
          <a:ln w="0">
            <a:noFill/>
          </a:ln>
        </p:spPr>
      </p:pic>
      <p:pic>
        <p:nvPicPr>
          <p:cNvPr id="227" name="Obraz 6"/>
          <p:cNvPicPr/>
          <p:nvPr/>
        </p:nvPicPr>
        <p:blipFill>
          <a:blip r:embed="rId5"/>
          <a:stretch/>
        </p:blipFill>
        <p:spPr>
          <a:xfrm>
            <a:off x="6444360" y="4302000"/>
            <a:ext cx="3498840" cy="2477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Picture 2"/>
          <p:cNvPicPr/>
          <p:nvPr/>
        </p:nvPicPr>
        <p:blipFill>
          <a:blip r:embed="rId3"/>
          <a:stretch/>
        </p:blipFill>
        <p:spPr>
          <a:xfrm>
            <a:off x="0" y="0"/>
            <a:ext cx="9753120" cy="7314840"/>
          </a:xfrm>
          <a:prstGeom prst="rect">
            <a:avLst/>
          </a:prstGeom>
          <a:ln w="0">
            <a:noFill/>
          </a:ln>
        </p:spPr>
      </p:pic>
      <p:sp>
        <p:nvSpPr>
          <p:cNvPr id="229" name="PlaceHolder 1"/>
          <p:cNvSpPr>
            <a:spLocks noGrp="1"/>
          </p:cNvSpPr>
          <p:nvPr>
            <p:ph/>
          </p:nvPr>
        </p:nvSpPr>
        <p:spPr>
          <a:xfrm>
            <a:off x="3780000" y="1579680"/>
            <a:ext cx="5256360" cy="1882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77500" lnSpcReduction="20000"/>
          </a:bodyPr>
          <a:lstStyle/>
          <a:p>
            <a:pPr>
              <a:lnSpc>
                <a:spcPct val="100000"/>
              </a:lnSpc>
              <a:spcBef>
                <a:spcPts val="561"/>
              </a:spcBef>
              <a:buNone/>
            </a:pPr>
            <a:r>
              <a:rPr lang="pl-PL" sz="2800" b="1" strike="noStrike" spc="-1" dirty="0">
                <a:solidFill>
                  <a:srgbClr val="002060"/>
                </a:solidFill>
                <a:latin typeface="Calibri"/>
                <a:ea typeface="Microsoft YaHei"/>
              </a:rPr>
              <a:t>mgr </a:t>
            </a:r>
            <a:r>
              <a:rPr lang="pl-PL" sz="2800" b="1" strike="noStrike" spc="-1" dirty="0">
                <a:solidFill>
                  <a:srgbClr val="002060"/>
                </a:solidFill>
                <a:latin typeface="Calibri"/>
              </a:rPr>
              <a:t>Agata Gielo </a:t>
            </a:r>
            <a:endParaRPr lang="pl-PL" sz="2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</a:pPr>
            <a:r>
              <a:rPr lang="pl-PL" sz="2800" b="1" strike="noStrike" spc="-1" dirty="0">
                <a:solidFill>
                  <a:srgbClr val="002060"/>
                </a:solidFill>
                <a:latin typeface="Calibri"/>
                <a:ea typeface="Microsoft YaHei"/>
              </a:rPr>
              <a:t>mgr </a:t>
            </a:r>
            <a:r>
              <a:rPr lang="pl-PL" sz="2800" b="1" strike="noStrike" spc="-1" dirty="0">
                <a:solidFill>
                  <a:srgbClr val="002060"/>
                </a:solidFill>
                <a:latin typeface="Calibri"/>
              </a:rPr>
              <a:t>Joanna Miller</a:t>
            </a:r>
            <a:endParaRPr lang="pl-PL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2060"/>
              </a:buClr>
              <a:buFont typeface="Arial"/>
              <a:buChar char="•"/>
            </a:pPr>
            <a:endParaRPr lang="pl-PL" sz="2800" b="1" strike="noStrike" spc="-1" dirty="0">
              <a:solidFill>
                <a:srgbClr val="00206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2060"/>
              </a:buClr>
              <a:buFont typeface="Arial"/>
              <a:buChar char="•"/>
            </a:pPr>
            <a:r>
              <a:rPr lang="pl-PL" sz="2800" b="1" strike="noStrike" spc="-1" dirty="0">
                <a:solidFill>
                  <a:srgbClr val="002060"/>
                </a:solidFill>
                <a:latin typeface="Calibri"/>
              </a:rPr>
              <a:t>Pomoc nauczyciela Justyna Świerczewska</a:t>
            </a: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2060"/>
              </a:buClr>
              <a:buFont typeface="Arial"/>
              <a:buChar char="•"/>
            </a:pPr>
            <a:r>
              <a:rPr lang="pl-PL" sz="2800" b="1" strike="noStrike" spc="-1" dirty="0">
                <a:solidFill>
                  <a:srgbClr val="002060"/>
                </a:solidFill>
                <a:latin typeface="Calibri"/>
              </a:rPr>
              <a:t>Asystent Edyta Brodowska</a:t>
            </a:r>
            <a:endParaRPr lang="pl-PL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/>
          </p:nvPr>
        </p:nvSpPr>
        <p:spPr>
          <a:xfrm>
            <a:off x="1835640" y="3645000"/>
            <a:ext cx="6840360" cy="18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spcBef>
                <a:spcPts val="519"/>
              </a:spcBef>
              <a:buNone/>
              <a:tabLst>
                <a:tab pos="0" algn="l"/>
              </a:tabLst>
            </a:pPr>
            <a:endParaRPr lang="pl-PL" sz="26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519"/>
              </a:spcBef>
              <a:buClr>
                <a:srgbClr val="002060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pl-PL" sz="2600" b="1" strike="noStrike" spc="-1" dirty="0">
                <a:solidFill>
                  <a:srgbClr val="002060"/>
                </a:solidFill>
                <a:latin typeface="Calibri"/>
              </a:rPr>
              <a:t>Rocznik 2020</a:t>
            </a:r>
            <a:endParaRPr lang="pl-PL" sz="26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endParaRPr lang="pl-PL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31" name="Picture 2"/>
          <p:cNvPicPr/>
          <p:nvPr/>
        </p:nvPicPr>
        <p:blipFill>
          <a:blip r:embed="rId4"/>
          <a:stretch/>
        </p:blipFill>
        <p:spPr>
          <a:xfrm>
            <a:off x="3033360" y="188640"/>
            <a:ext cx="7437240" cy="1578240"/>
          </a:xfrm>
          <a:prstGeom prst="rect">
            <a:avLst/>
          </a:prstGeom>
          <a:ln w="0">
            <a:noFill/>
          </a:ln>
        </p:spPr>
      </p:pic>
      <p:pic>
        <p:nvPicPr>
          <p:cNvPr id="232" name="Obraz 1"/>
          <p:cNvPicPr/>
          <p:nvPr/>
        </p:nvPicPr>
        <p:blipFill>
          <a:blip r:embed="rId5"/>
          <a:stretch/>
        </p:blipFill>
        <p:spPr>
          <a:xfrm>
            <a:off x="6724080" y="4293000"/>
            <a:ext cx="2364840" cy="2160000"/>
          </a:xfrm>
          <a:prstGeom prst="rect">
            <a:avLst/>
          </a:prstGeom>
          <a:ln w="0">
            <a:noFill/>
          </a:ln>
        </p:spPr>
      </p:pic>
      <p:pic>
        <p:nvPicPr>
          <p:cNvPr id="233" name="Obraz 3"/>
          <p:cNvPicPr/>
          <p:nvPr/>
        </p:nvPicPr>
        <p:blipFill>
          <a:blip r:embed="rId6"/>
          <a:stretch/>
        </p:blipFill>
        <p:spPr>
          <a:xfrm>
            <a:off x="251640" y="332640"/>
            <a:ext cx="3038760" cy="2132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Picture 2"/>
          <p:cNvPicPr/>
          <p:nvPr/>
        </p:nvPicPr>
        <p:blipFill>
          <a:blip r:embed="rId2"/>
          <a:stretch/>
        </p:blipFill>
        <p:spPr>
          <a:xfrm>
            <a:off x="-159798" y="0"/>
            <a:ext cx="9753120" cy="7314840"/>
          </a:xfrm>
          <a:prstGeom prst="rect">
            <a:avLst/>
          </a:prstGeom>
          <a:ln w="0">
            <a:noFill/>
          </a:ln>
        </p:spPr>
      </p:pic>
      <p:sp>
        <p:nvSpPr>
          <p:cNvPr id="235" name="Symbol zastępczy zawartości 2"/>
          <p:cNvSpPr/>
          <p:nvPr/>
        </p:nvSpPr>
        <p:spPr>
          <a:xfrm>
            <a:off x="3070080" y="1340640"/>
            <a:ext cx="6408360" cy="1870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561"/>
              </a:spcBef>
              <a:buClr>
                <a:srgbClr val="002060"/>
              </a:buClr>
              <a:buFont typeface="Arial"/>
              <a:buChar char="•"/>
            </a:pPr>
            <a:r>
              <a:rPr lang="pl-PL" sz="2800" b="1" strike="noStrike" spc="-1" dirty="0">
                <a:solidFill>
                  <a:srgbClr val="002060"/>
                </a:solidFill>
                <a:latin typeface="Calibri"/>
              </a:rPr>
              <a:t>mgr Milena Maciszewska</a:t>
            </a:r>
            <a:endParaRPr lang="pl-PL" sz="2800" b="0" strike="noStrike" spc="-1" dirty="0">
              <a:latin typeface="Arial"/>
            </a:endParaRPr>
          </a:p>
          <a:p>
            <a:pPr marL="457200" indent="-457200">
              <a:lnSpc>
                <a:spcPct val="100000"/>
              </a:lnSpc>
              <a:spcBef>
                <a:spcPts val="561"/>
              </a:spcBef>
              <a:buClr>
                <a:srgbClr val="002060"/>
              </a:buClr>
              <a:buFont typeface="Arial"/>
              <a:buChar char="•"/>
            </a:pPr>
            <a:r>
              <a:rPr lang="pl-PL" sz="2800" b="1" strike="noStrike" spc="-1" dirty="0">
                <a:solidFill>
                  <a:srgbClr val="002060"/>
                </a:solidFill>
                <a:latin typeface="Calibri"/>
              </a:rPr>
              <a:t>mgr Milena Wiloch </a:t>
            </a:r>
            <a:endParaRPr lang="pl-PL" sz="2800" b="0" strike="noStrike" spc="-1" dirty="0">
              <a:latin typeface="Arial"/>
            </a:endParaRPr>
          </a:p>
          <a:p>
            <a:pPr marL="457200" indent="-457200">
              <a:lnSpc>
                <a:spcPct val="100000"/>
              </a:lnSpc>
              <a:spcBef>
                <a:spcPts val="561"/>
              </a:spcBef>
              <a:buClr>
                <a:srgbClr val="002060"/>
              </a:buClr>
              <a:buFont typeface="Arial"/>
              <a:buChar char="•"/>
            </a:pPr>
            <a:r>
              <a:rPr lang="pl-PL" sz="2800" b="1" strike="noStrike" spc="-1" dirty="0">
                <a:solidFill>
                  <a:srgbClr val="002060"/>
                </a:solidFill>
                <a:latin typeface="Calibri"/>
              </a:rPr>
              <a:t>Asystent  Agnieszka Przybyszewska</a:t>
            </a:r>
            <a:endParaRPr lang="pl-PL" sz="2800" b="0" strike="noStrike" spc="-1" dirty="0">
              <a:latin typeface="Arial"/>
            </a:endParaRPr>
          </a:p>
        </p:txBody>
      </p:sp>
      <p:sp>
        <p:nvSpPr>
          <p:cNvPr id="236" name="Symbol zastępczy zawartości 2"/>
          <p:cNvSpPr/>
          <p:nvPr/>
        </p:nvSpPr>
        <p:spPr>
          <a:xfrm>
            <a:off x="1043640" y="3717000"/>
            <a:ext cx="6912360" cy="2304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endParaRPr lang="pl-PL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endParaRPr lang="pl-PL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Clr>
                <a:srgbClr val="002060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pl-PL" sz="2800" b="1" strike="noStrike" spc="-1" dirty="0">
                <a:solidFill>
                  <a:srgbClr val="002060"/>
                </a:solidFill>
                <a:latin typeface="Calibri"/>
              </a:rPr>
              <a:t>Rocznik 2019</a:t>
            </a:r>
            <a:endParaRPr lang="pl-PL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endParaRPr lang="pl-PL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endParaRPr lang="pl-PL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endParaRPr lang="pl-PL" sz="2000" b="0" strike="noStrike" spc="-1" dirty="0">
              <a:latin typeface="Arial"/>
            </a:endParaRPr>
          </a:p>
        </p:txBody>
      </p:sp>
      <p:pic>
        <p:nvPicPr>
          <p:cNvPr id="237" name="Picture 2"/>
          <p:cNvPicPr/>
          <p:nvPr/>
        </p:nvPicPr>
        <p:blipFill>
          <a:blip r:embed="rId3"/>
          <a:stretch/>
        </p:blipFill>
        <p:spPr>
          <a:xfrm>
            <a:off x="2555640" y="260640"/>
            <a:ext cx="7437240" cy="1603080"/>
          </a:xfrm>
          <a:prstGeom prst="rect">
            <a:avLst/>
          </a:prstGeom>
          <a:ln w="0">
            <a:noFill/>
          </a:ln>
        </p:spPr>
      </p:pic>
      <p:pic>
        <p:nvPicPr>
          <p:cNvPr id="238" name="Obraz 1"/>
          <p:cNvPicPr/>
          <p:nvPr/>
        </p:nvPicPr>
        <p:blipFill>
          <a:blip r:embed="rId4"/>
          <a:stretch/>
        </p:blipFill>
        <p:spPr>
          <a:xfrm>
            <a:off x="7200" y="332640"/>
            <a:ext cx="3047760" cy="2495160"/>
          </a:xfrm>
          <a:prstGeom prst="rect">
            <a:avLst/>
          </a:prstGeom>
          <a:ln w="0">
            <a:noFill/>
          </a:ln>
        </p:spPr>
      </p:pic>
      <p:pic>
        <p:nvPicPr>
          <p:cNvPr id="239" name="Obraz 2"/>
          <p:cNvPicPr/>
          <p:nvPr/>
        </p:nvPicPr>
        <p:blipFill>
          <a:blip r:embed="rId5"/>
          <a:stretch/>
        </p:blipFill>
        <p:spPr>
          <a:xfrm>
            <a:off x="6647400" y="4437000"/>
            <a:ext cx="2617200" cy="2093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Picture 2"/>
          <p:cNvPicPr/>
          <p:nvPr/>
        </p:nvPicPr>
        <p:blipFill>
          <a:blip r:embed="rId2"/>
          <a:stretch/>
        </p:blipFill>
        <p:spPr>
          <a:xfrm>
            <a:off x="0" y="-180000"/>
            <a:ext cx="9753120" cy="7314840"/>
          </a:xfrm>
          <a:prstGeom prst="rect">
            <a:avLst/>
          </a:prstGeom>
          <a:ln w="0">
            <a:noFill/>
          </a:ln>
        </p:spPr>
      </p:pic>
      <p:sp>
        <p:nvSpPr>
          <p:cNvPr id="241" name="Symbol zastępczy zawartości 2"/>
          <p:cNvSpPr/>
          <p:nvPr/>
        </p:nvSpPr>
        <p:spPr>
          <a:xfrm>
            <a:off x="251640" y="4005000"/>
            <a:ext cx="8476560" cy="1583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561"/>
              </a:spcBef>
              <a:buClr>
                <a:srgbClr val="002060"/>
              </a:buClr>
              <a:buFont typeface="Arial"/>
              <a:buChar char="•"/>
            </a:pPr>
            <a:r>
              <a:rPr lang="pl-PL" sz="2800" b="1" strike="noStrike" spc="-1" dirty="0">
                <a:solidFill>
                  <a:srgbClr val="002060"/>
                </a:solidFill>
                <a:latin typeface="Calibri"/>
              </a:rPr>
              <a:t>Rocznik 2018</a:t>
            </a:r>
            <a:endParaRPr lang="pl-PL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endParaRPr lang="pl-PL" sz="2000" b="0" strike="noStrike" spc="-1" dirty="0">
              <a:latin typeface="Arial"/>
            </a:endParaRPr>
          </a:p>
        </p:txBody>
      </p:sp>
      <p:sp>
        <p:nvSpPr>
          <p:cNvPr id="242" name="Symbol zastępczy zawartości 2"/>
          <p:cNvSpPr/>
          <p:nvPr/>
        </p:nvSpPr>
        <p:spPr>
          <a:xfrm>
            <a:off x="2493720" y="1340640"/>
            <a:ext cx="6011640" cy="1855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41"/>
              </a:spcBef>
              <a:buClr>
                <a:srgbClr val="002060"/>
              </a:buClr>
              <a:buFont typeface="Arial"/>
              <a:buChar char="•"/>
            </a:pPr>
            <a:r>
              <a:rPr lang="pl-PL" sz="3200" b="1" strike="noStrike" spc="-1" dirty="0">
                <a:solidFill>
                  <a:srgbClr val="002060"/>
                </a:solidFill>
                <a:latin typeface="Calibri"/>
              </a:rPr>
              <a:t>mgr </a:t>
            </a:r>
            <a:r>
              <a:rPr lang="pl-PL" sz="3200" b="1" spc="-1" dirty="0">
                <a:solidFill>
                  <a:srgbClr val="002060"/>
                </a:solidFill>
                <a:latin typeface="Calibri"/>
              </a:rPr>
              <a:t>Agata Prokop</a:t>
            </a:r>
            <a:endParaRPr lang="pl-PL" sz="3200" b="0" strike="noStrike" spc="-1" dirty="0">
              <a:latin typeface="Arial"/>
            </a:endParaRPr>
          </a:p>
          <a:p>
            <a:pPr marL="457200" indent="-457200">
              <a:lnSpc>
                <a:spcPct val="100000"/>
              </a:lnSpc>
              <a:spcBef>
                <a:spcPts val="641"/>
              </a:spcBef>
              <a:buClr>
                <a:srgbClr val="002060"/>
              </a:buClr>
              <a:buFont typeface="Arial"/>
              <a:buChar char="•"/>
            </a:pPr>
            <a:r>
              <a:rPr lang="pl-PL" sz="3200" b="1" strike="noStrike" spc="-1" dirty="0">
                <a:solidFill>
                  <a:srgbClr val="002060"/>
                </a:solidFill>
                <a:latin typeface="Calibri"/>
              </a:rPr>
              <a:t>mgr </a:t>
            </a:r>
            <a:r>
              <a:rPr lang="pl-PL" sz="3200" b="1" spc="-1" dirty="0">
                <a:solidFill>
                  <a:srgbClr val="002060"/>
                </a:solidFill>
                <a:latin typeface="Calibri"/>
              </a:rPr>
              <a:t>Ewa Głacka</a:t>
            </a:r>
            <a:endParaRPr lang="pl-PL" sz="3200" b="0" strike="noStrike" spc="-1" dirty="0">
              <a:latin typeface="Arial"/>
            </a:endParaRPr>
          </a:p>
          <a:p>
            <a:pPr marL="457200" indent="-457200">
              <a:lnSpc>
                <a:spcPct val="100000"/>
              </a:lnSpc>
              <a:spcBef>
                <a:spcPts val="641"/>
              </a:spcBef>
              <a:buClr>
                <a:srgbClr val="002060"/>
              </a:buClr>
              <a:buFont typeface="Arial"/>
              <a:buChar char="•"/>
            </a:pPr>
            <a:r>
              <a:rPr lang="pl-PL" sz="3200" b="1" strike="noStrike" spc="-1" dirty="0">
                <a:solidFill>
                  <a:srgbClr val="002060"/>
                </a:solidFill>
                <a:latin typeface="Calibri"/>
              </a:rPr>
              <a:t>Asystent  Renata  Dworzyńska</a:t>
            </a:r>
            <a:endParaRPr lang="pl-PL" sz="3200" b="0" strike="noStrike" spc="-1" dirty="0">
              <a:latin typeface="Arial"/>
            </a:endParaRPr>
          </a:p>
        </p:txBody>
      </p:sp>
      <p:pic>
        <p:nvPicPr>
          <p:cNvPr id="243" name="Picture 2"/>
          <p:cNvPicPr/>
          <p:nvPr/>
        </p:nvPicPr>
        <p:blipFill>
          <a:blip r:embed="rId3"/>
          <a:stretch/>
        </p:blipFill>
        <p:spPr>
          <a:xfrm>
            <a:off x="35640" y="146520"/>
            <a:ext cx="2603160" cy="1999800"/>
          </a:xfrm>
          <a:prstGeom prst="rect">
            <a:avLst/>
          </a:prstGeom>
          <a:ln w="0">
            <a:noFill/>
          </a:ln>
        </p:spPr>
      </p:pic>
      <p:pic>
        <p:nvPicPr>
          <p:cNvPr id="244" name="Picture 4"/>
          <p:cNvPicPr/>
          <p:nvPr/>
        </p:nvPicPr>
        <p:blipFill>
          <a:blip r:embed="rId4"/>
          <a:stretch/>
        </p:blipFill>
        <p:spPr>
          <a:xfrm>
            <a:off x="2342880" y="376560"/>
            <a:ext cx="5578200" cy="1539720"/>
          </a:xfrm>
          <a:prstGeom prst="rect">
            <a:avLst/>
          </a:prstGeom>
          <a:ln w="0">
            <a:noFill/>
          </a:ln>
        </p:spPr>
      </p:pic>
      <p:pic>
        <p:nvPicPr>
          <p:cNvPr id="245" name="Obraz 1"/>
          <p:cNvPicPr/>
          <p:nvPr/>
        </p:nvPicPr>
        <p:blipFill>
          <a:blip r:embed="rId5"/>
          <a:stretch/>
        </p:blipFill>
        <p:spPr>
          <a:xfrm>
            <a:off x="7867800" y="4725000"/>
            <a:ext cx="1275840" cy="1904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753120" cy="7314840"/>
          </a:xfrm>
          <a:prstGeom prst="rect">
            <a:avLst/>
          </a:prstGeom>
          <a:ln w="0">
            <a:noFill/>
          </a:ln>
        </p:spPr>
      </p:pic>
      <p:sp>
        <p:nvSpPr>
          <p:cNvPr id="247" name="pole tekstowe 4"/>
          <p:cNvSpPr/>
          <p:nvPr/>
        </p:nvSpPr>
        <p:spPr>
          <a:xfrm>
            <a:off x="2423160" y="1268640"/>
            <a:ext cx="5400360" cy="224531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l-PL" sz="4400" b="1" strike="noStrike" spc="-1" dirty="0">
                <a:solidFill>
                  <a:srgbClr val="E46C0A"/>
                </a:solidFill>
                <a:latin typeface="Calibri"/>
              </a:rPr>
              <a:t>Grupa „0”</a:t>
            </a:r>
            <a:endParaRPr lang="pl-PL" sz="4400" b="0" strike="noStrike" spc="-1" dirty="0"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17375E"/>
              </a:buClr>
              <a:buFont typeface="Arial"/>
              <a:buChar char="•"/>
            </a:pPr>
            <a:r>
              <a:rPr lang="pl-PL" sz="3200" b="1" strike="noStrike" spc="-1" dirty="0">
                <a:solidFill>
                  <a:srgbClr val="17375E"/>
                </a:solidFill>
                <a:latin typeface="Calibri"/>
              </a:rPr>
              <a:t>mgr Edyta Tarnowska </a:t>
            </a:r>
            <a:endParaRPr lang="pl-PL" sz="3200" b="0" strike="noStrike" spc="-1" dirty="0"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17375E"/>
              </a:buClr>
              <a:buFont typeface="Arial"/>
              <a:buChar char="•"/>
            </a:pPr>
            <a:r>
              <a:rPr lang="pl-PL" sz="3200" b="1" strike="noStrike" spc="-1" dirty="0">
                <a:solidFill>
                  <a:srgbClr val="17375E"/>
                </a:solidFill>
                <a:latin typeface="Calibri"/>
              </a:rPr>
              <a:t>mgr Justyna Cegiełka </a:t>
            </a:r>
            <a:endParaRPr lang="pl-PL" sz="3200" b="0" strike="noStrike" spc="-1" dirty="0"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17375E"/>
              </a:buClr>
              <a:buFont typeface="Arial"/>
              <a:buChar char="•"/>
            </a:pPr>
            <a:r>
              <a:rPr lang="pl-PL" sz="3200" b="1" strike="noStrike" spc="-1" dirty="0">
                <a:solidFill>
                  <a:srgbClr val="17375E"/>
                </a:solidFill>
                <a:latin typeface="Calibri"/>
              </a:rPr>
              <a:t>Asystent Henryka Soćko </a:t>
            </a:r>
            <a:endParaRPr lang="pl-PL" sz="3200" b="0" strike="noStrike" spc="-1" dirty="0">
              <a:latin typeface="Arial"/>
            </a:endParaRPr>
          </a:p>
        </p:txBody>
      </p:sp>
      <p:sp>
        <p:nvSpPr>
          <p:cNvPr id="248" name="pole tekstowe 6"/>
          <p:cNvSpPr/>
          <p:nvPr/>
        </p:nvSpPr>
        <p:spPr>
          <a:xfrm>
            <a:off x="323640" y="4149000"/>
            <a:ext cx="8820000" cy="943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457200" indent="-457200">
              <a:lnSpc>
                <a:spcPct val="100000"/>
              </a:lnSpc>
              <a:buNone/>
              <a:tabLst>
                <a:tab pos="0" algn="l"/>
              </a:tabLst>
            </a:pPr>
            <a:endParaRPr lang="pl-PL" sz="2800" b="0" strike="noStrike" spc="-1" dirty="0"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17375E"/>
              </a:buClr>
              <a:buFont typeface="Arial"/>
              <a:buChar char="•"/>
              <a:tabLst>
                <a:tab pos="0" algn="l"/>
              </a:tabLst>
            </a:pPr>
            <a:r>
              <a:rPr lang="pl-PL" sz="2800" b="1" strike="noStrike" spc="-1" dirty="0">
                <a:solidFill>
                  <a:srgbClr val="17375E"/>
                </a:solidFill>
                <a:latin typeface="Calibri"/>
              </a:rPr>
              <a:t>Rocznik 2017</a:t>
            </a:r>
            <a:endParaRPr lang="pl-PL" sz="2800" b="0" strike="noStrike" spc="-1" dirty="0">
              <a:latin typeface="Arial"/>
            </a:endParaRPr>
          </a:p>
        </p:txBody>
      </p:sp>
      <p:pic>
        <p:nvPicPr>
          <p:cNvPr id="249" name="Picture 3"/>
          <p:cNvPicPr/>
          <p:nvPr/>
        </p:nvPicPr>
        <p:blipFill>
          <a:blip r:embed="rId3"/>
          <a:stretch/>
        </p:blipFill>
        <p:spPr>
          <a:xfrm>
            <a:off x="2584080" y="116640"/>
            <a:ext cx="6005160" cy="1295640"/>
          </a:xfrm>
          <a:prstGeom prst="rect">
            <a:avLst/>
          </a:prstGeom>
          <a:ln w="0">
            <a:noFill/>
          </a:ln>
        </p:spPr>
      </p:pic>
      <p:pic>
        <p:nvPicPr>
          <p:cNvPr id="250" name="Obraz 1"/>
          <p:cNvPicPr/>
          <p:nvPr/>
        </p:nvPicPr>
        <p:blipFill>
          <a:blip r:embed="rId4"/>
          <a:stretch/>
        </p:blipFill>
        <p:spPr>
          <a:xfrm>
            <a:off x="0" y="267480"/>
            <a:ext cx="2951280" cy="2232000"/>
          </a:xfrm>
          <a:prstGeom prst="rect">
            <a:avLst/>
          </a:prstGeom>
          <a:ln w="0">
            <a:noFill/>
          </a:ln>
        </p:spPr>
      </p:pic>
      <p:pic>
        <p:nvPicPr>
          <p:cNvPr id="251" name="Obraz 2"/>
          <p:cNvPicPr/>
          <p:nvPr/>
        </p:nvPicPr>
        <p:blipFill>
          <a:blip r:embed="rId5"/>
          <a:stretch/>
        </p:blipFill>
        <p:spPr>
          <a:xfrm>
            <a:off x="5618520" y="3182400"/>
            <a:ext cx="3671640" cy="3671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753120" cy="7314840"/>
          </a:xfrm>
          <a:prstGeom prst="rect">
            <a:avLst/>
          </a:prstGeom>
          <a:ln w="0">
            <a:noFill/>
          </a:ln>
        </p:spPr>
      </p:pic>
      <p:sp>
        <p:nvSpPr>
          <p:cNvPr id="253" name="Prostokąt 3"/>
          <p:cNvSpPr/>
          <p:nvPr/>
        </p:nvSpPr>
        <p:spPr>
          <a:xfrm>
            <a:off x="1753560" y="260640"/>
            <a:ext cx="5681661" cy="372264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pl-PL" sz="5400" b="1" strike="noStrike" spc="-1" dirty="0">
                <a:solidFill>
                  <a:srgbClr val="FF0000"/>
                </a:solidFill>
                <a:latin typeface="Calibri"/>
              </a:rPr>
              <a:t>GRUPA   SÓWKI </a:t>
            </a:r>
            <a:endParaRPr lang="pl-PL" sz="5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pl-PL" sz="5400" b="1" strike="noStrike" spc="-1" dirty="0">
                <a:solidFill>
                  <a:srgbClr val="E46C0A"/>
                </a:solidFill>
                <a:latin typeface="Calibri"/>
              </a:rPr>
              <a:t>Grupa „0”</a:t>
            </a:r>
            <a:endParaRPr lang="pl-PL" sz="54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pl-PL" sz="3200" b="1" strike="noStrike" spc="-1" dirty="0">
                <a:solidFill>
                  <a:srgbClr val="FF0000"/>
                </a:solidFill>
                <a:latin typeface="Calibri"/>
              </a:rPr>
              <a:t>mgr Beata Kosior</a:t>
            </a:r>
            <a:endParaRPr lang="pl-PL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pl-PL" sz="3200" b="1" strike="noStrike" spc="-1" dirty="0">
                <a:solidFill>
                  <a:srgbClr val="FF0000"/>
                </a:solidFill>
                <a:latin typeface="Calibri"/>
              </a:rPr>
              <a:t>mgr Katarzyna </a:t>
            </a:r>
            <a:r>
              <a:rPr lang="pl-PL" sz="3200" b="1" spc="-1" dirty="0">
                <a:solidFill>
                  <a:srgbClr val="FF0000"/>
                </a:solidFill>
                <a:latin typeface="Calibri"/>
              </a:rPr>
              <a:t>Rogala </a:t>
            </a:r>
          </a:p>
          <a:p>
            <a:pPr>
              <a:lnSpc>
                <a:spcPct val="100000"/>
              </a:lnSpc>
              <a:buNone/>
            </a:pPr>
            <a:r>
              <a:rPr lang="pl-PL" sz="3200" b="1" spc="-1" dirty="0">
                <a:solidFill>
                  <a:srgbClr val="FF0000"/>
                </a:solidFill>
                <a:latin typeface="Calibri"/>
              </a:rPr>
              <a:t> Pomoc nauczyciel Anna Piętosa </a:t>
            </a:r>
            <a:endParaRPr lang="pl-PL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pl-PL" sz="3200" b="1" strike="noStrike" spc="-1" dirty="0">
                <a:solidFill>
                  <a:srgbClr val="FF0000"/>
                </a:solidFill>
                <a:latin typeface="Calibri"/>
              </a:rPr>
              <a:t>Asystent Agnieszka Chrustowska</a:t>
            </a:r>
            <a:endParaRPr lang="pl-PL" sz="3200" b="0" strike="noStrike" spc="-1" dirty="0">
              <a:latin typeface="Arial"/>
            </a:endParaRPr>
          </a:p>
        </p:txBody>
      </p:sp>
      <p:sp>
        <p:nvSpPr>
          <p:cNvPr id="254" name="pole tekstowe 4"/>
          <p:cNvSpPr/>
          <p:nvPr/>
        </p:nvSpPr>
        <p:spPr>
          <a:xfrm>
            <a:off x="539640" y="3861000"/>
            <a:ext cx="8856720" cy="943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457200" indent="-457200">
              <a:lnSpc>
                <a:spcPct val="100000"/>
              </a:lnSpc>
              <a:buNone/>
              <a:tabLst>
                <a:tab pos="0" algn="l"/>
              </a:tabLst>
            </a:pPr>
            <a:endParaRPr lang="pl-PL" sz="2800" b="0" strike="noStrike" spc="-1" dirty="0"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17375E"/>
              </a:buClr>
              <a:buFont typeface="Arial"/>
              <a:buChar char="•"/>
              <a:tabLst>
                <a:tab pos="0" algn="l"/>
              </a:tabLst>
            </a:pPr>
            <a:r>
              <a:rPr lang="pl-PL" sz="2800" b="1" strike="noStrike" spc="-1" dirty="0">
                <a:solidFill>
                  <a:srgbClr val="17375E"/>
                </a:solidFill>
                <a:latin typeface="Calibri"/>
              </a:rPr>
              <a:t>Rocznik 2017</a:t>
            </a:r>
            <a:endParaRPr lang="pl-PL" sz="2800" b="0" strike="noStrike" spc="-1" dirty="0">
              <a:latin typeface="Arial"/>
            </a:endParaRPr>
          </a:p>
        </p:txBody>
      </p:sp>
      <p:pic>
        <p:nvPicPr>
          <p:cNvPr id="255" name="Obraz 1"/>
          <p:cNvPicPr/>
          <p:nvPr/>
        </p:nvPicPr>
        <p:blipFill>
          <a:blip r:embed="rId3"/>
          <a:stretch/>
        </p:blipFill>
        <p:spPr>
          <a:xfrm>
            <a:off x="5508000" y="35640"/>
            <a:ext cx="3961800" cy="2736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1117</TotalTime>
  <Words>796</Words>
  <Application>Microsoft Office PowerPoint</Application>
  <PresentationFormat>Pokaz na ekranie (4:3)</PresentationFormat>
  <Paragraphs>157</Paragraphs>
  <Slides>18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5</vt:i4>
      </vt:variant>
      <vt:variant>
        <vt:lpstr>Tytuły slajdów</vt:lpstr>
      </vt:variant>
      <vt:variant>
        <vt:i4>18</vt:i4>
      </vt:variant>
    </vt:vector>
  </HeadingPairs>
  <TitlesOfParts>
    <vt:vector size="28" baseType="lpstr">
      <vt:lpstr>Arial</vt:lpstr>
      <vt:lpstr>Calibri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Witamy! W Przedszkolu nr 243 </vt:lpstr>
      <vt:lpstr>Prezentacja programu PowerPoint</vt:lpstr>
      <vt:lpstr> Dyrektor Przedszkola -     mgr Irmina Jachimowicz  Wicedyrektor -     mgr Milena Wiloch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ROZKŁAD DNIA  W PRZEDSZKOLU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Sprawy  organizacyjne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Witamy po wakacjach !</dc:title>
  <dc:subject/>
  <dc:creator>IRMINA</dc:creator>
  <dc:description/>
  <cp:lastModifiedBy>Irmina Jachimowicz</cp:lastModifiedBy>
  <cp:revision>110</cp:revision>
  <cp:lastPrinted>2023-09-14T09:46:16Z</cp:lastPrinted>
  <dcterms:created xsi:type="dcterms:W3CDTF">2015-08-31T15:47:51Z</dcterms:created>
  <dcterms:modified xsi:type="dcterms:W3CDTF">2023-09-14T09:50:09Z</dcterms:modified>
  <dc:language>pl-PL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Pokaz na ekranie (4:3)</vt:lpwstr>
  </property>
  <property fmtid="{D5CDD505-2E9C-101B-9397-08002B2CF9AE}" pid="4" name="Slides">
    <vt:i4>20</vt:i4>
  </property>
</Properties>
</file>