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4"/>
  </p:notes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mina Jachimowicz" userId="585cc4f0-a61f-439e-b1d0-6bdfb6a1e93d" providerId="ADAL" clId="{E4591683-1281-43B8-9C39-640B2200AED1}"/>
    <pc:docChg chg="undo custSel modSld">
      <pc:chgData name="Irmina Jachimowicz" userId="585cc4f0-a61f-439e-b1d0-6bdfb6a1e93d" providerId="ADAL" clId="{E4591683-1281-43B8-9C39-640B2200AED1}" dt="2025-09-02T11:22:32.444" v="594" actId="115"/>
      <pc:docMkLst>
        <pc:docMk/>
      </pc:docMkLst>
      <pc:sldChg chg="modSp mod">
        <pc:chgData name="Irmina Jachimowicz" userId="585cc4f0-a61f-439e-b1d0-6bdfb6a1e93d" providerId="ADAL" clId="{E4591683-1281-43B8-9C39-640B2200AED1}" dt="2025-09-02T11:07:55.062" v="29" actId="20577"/>
        <pc:sldMkLst>
          <pc:docMk/>
          <pc:sldMk cId="0" sldId="258"/>
        </pc:sldMkLst>
        <pc:spChg chg="mod">
          <ac:chgData name="Irmina Jachimowicz" userId="585cc4f0-a61f-439e-b1d0-6bdfb6a1e93d" providerId="ADAL" clId="{E4591683-1281-43B8-9C39-640B2200AED1}" dt="2025-09-02T11:07:55.062" v="29" actId="20577"/>
          <ac:spMkLst>
            <pc:docMk/>
            <pc:sldMk cId="0" sldId="258"/>
            <ac:spMk id="221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08:34.017" v="73" actId="20577"/>
        <pc:sldMkLst>
          <pc:docMk/>
          <pc:sldMk cId="0" sldId="259"/>
        </pc:sldMkLst>
        <pc:spChg chg="mod">
          <ac:chgData name="Irmina Jachimowicz" userId="585cc4f0-a61f-439e-b1d0-6bdfb6a1e93d" providerId="ADAL" clId="{E4591683-1281-43B8-9C39-640B2200AED1}" dt="2025-09-02T11:08:34.017" v="73" actId="20577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Irmina Jachimowicz" userId="585cc4f0-a61f-439e-b1d0-6bdfb6a1e93d" providerId="ADAL" clId="{E4591683-1281-43B8-9C39-640B2200AED1}" dt="2025-09-02T11:08:28.336" v="71" actId="20577"/>
          <ac:spMkLst>
            <pc:docMk/>
            <pc:sldMk cId="0" sldId="259"/>
            <ac:spMk id="225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09:08.422" v="142" actId="20577"/>
        <pc:sldMkLst>
          <pc:docMk/>
          <pc:sldMk cId="0" sldId="260"/>
        </pc:sldMkLst>
        <pc:spChg chg="mod">
          <ac:chgData name="Irmina Jachimowicz" userId="585cc4f0-a61f-439e-b1d0-6bdfb6a1e93d" providerId="ADAL" clId="{E4591683-1281-43B8-9C39-640B2200AED1}" dt="2025-09-02T11:09:08.422" v="142" actId="20577"/>
          <ac:spMkLst>
            <pc:docMk/>
            <pc:sldMk cId="0" sldId="260"/>
            <ac:spMk id="229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10:54.055" v="269" actId="20577"/>
        <pc:sldMkLst>
          <pc:docMk/>
          <pc:sldMk cId="0" sldId="261"/>
        </pc:sldMkLst>
        <pc:spChg chg="mod">
          <ac:chgData name="Irmina Jachimowicz" userId="585cc4f0-a61f-439e-b1d0-6bdfb6a1e93d" providerId="ADAL" clId="{E4591683-1281-43B8-9C39-640B2200AED1}" dt="2025-09-02T11:09:57.462" v="200" actId="20577"/>
          <ac:spMkLst>
            <pc:docMk/>
            <pc:sldMk cId="0" sldId="261"/>
            <ac:spMk id="235" creationId="{00000000-0000-0000-0000-000000000000}"/>
          </ac:spMkLst>
        </pc:spChg>
        <pc:spChg chg="mod">
          <ac:chgData name="Irmina Jachimowicz" userId="585cc4f0-a61f-439e-b1d0-6bdfb6a1e93d" providerId="ADAL" clId="{E4591683-1281-43B8-9C39-640B2200AED1}" dt="2025-09-02T11:10:54.055" v="269" actId="20577"/>
          <ac:spMkLst>
            <pc:docMk/>
            <pc:sldMk cId="0" sldId="261"/>
            <ac:spMk id="236" creationId="{00000000-0000-0000-0000-000000000000}"/>
          </ac:spMkLst>
        </pc:spChg>
        <pc:picChg chg="mod">
          <ac:chgData name="Irmina Jachimowicz" userId="585cc4f0-a61f-439e-b1d0-6bdfb6a1e93d" providerId="ADAL" clId="{E4591683-1281-43B8-9C39-640B2200AED1}" dt="2025-09-02T11:09:44.973" v="175" actId="1076"/>
          <ac:picMkLst>
            <pc:docMk/>
            <pc:sldMk cId="0" sldId="261"/>
            <ac:picMk id="234" creationId="{00000000-0000-0000-0000-000000000000}"/>
          </ac:picMkLst>
        </pc:picChg>
      </pc:sldChg>
      <pc:sldChg chg="modSp mod">
        <pc:chgData name="Irmina Jachimowicz" userId="585cc4f0-a61f-439e-b1d0-6bdfb6a1e93d" providerId="ADAL" clId="{E4591683-1281-43B8-9C39-640B2200AED1}" dt="2025-09-02T11:10:40.842" v="267" actId="20577"/>
        <pc:sldMkLst>
          <pc:docMk/>
          <pc:sldMk cId="0" sldId="262"/>
        </pc:sldMkLst>
        <pc:spChg chg="mod">
          <ac:chgData name="Irmina Jachimowicz" userId="585cc4f0-a61f-439e-b1d0-6bdfb6a1e93d" providerId="ADAL" clId="{E4591683-1281-43B8-9C39-640B2200AED1}" dt="2025-09-02T11:10:40.842" v="267" actId="20577"/>
          <ac:spMkLst>
            <pc:docMk/>
            <pc:sldMk cId="0" sldId="262"/>
            <ac:spMk id="242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11:44.479" v="319" actId="20577"/>
        <pc:sldMkLst>
          <pc:docMk/>
          <pc:sldMk cId="0" sldId="263"/>
        </pc:sldMkLst>
        <pc:spChg chg="mod">
          <ac:chgData name="Irmina Jachimowicz" userId="585cc4f0-a61f-439e-b1d0-6bdfb6a1e93d" providerId="ADAL" clId="{E4591683-1281-43B8-9C39-640B2200AED1}" dt="2025-09-02T11:11:33.423" v="315" actId="20577"/>
          <ac:spMkLst>
            <pc:docMk/>
            <pc:sldMk cId="0" sldId="263"/>
            <ac:spMk id="247" creationId="{00000000-0000-0000-0000-000000000000}"/>
          </ac:spMkLst>
        </pc:spChg>
        <pc:spChg chg="mod">
          <ac:chgData name="Irmina Jachimowicz" userId="585cc4f0-a61f-439e-b1d0-6bdfb6a1e93d" providerId="ADAL" clId="{E4591683-1281-43B8-9C39-640B2200AED1}" dt="2025-09-02T11:11:44.479" v="319" actId="20577"/>
          <ac:spMkLst>
            <pc:docMk/>
            <pc:sldMk cId="0" sldId="263"/>
            <ac:spMk id="248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12:32.326" v="392" actId="20577"/>
        <pc:sldMkLst>
          <pc:docMk/>
          <pc:sldMk cId="0" sldId="264"/>
        </pc:sldMkLst>
        <pc:spChg chg="mod">
          <ac:chgData name="Irmina Jachimowicz" userId="585cc4f0-a61f-439e-b1d0-6bdfb6a1e93d" providerId="ADAL" clId="{E4591683-1281-43B8-9C39-640B2200AED1}" dt="2025-09-02T11:12:25.574" v="389" actId="20577"/>
          <ac:spMkLst>
            <pc:docMk/>
            <pc:sldMk cId="0" sldId="264"/>
            <ac:spMk id="253" creationId="{00000000-0000-0000-0000-000000000000}"/>
          </ac:spMkLst>
        </pc:spChg>
        <pc:spChg chg="mod">
          <ac:chgData name="Irmina Jachimowicz" userId="585cc4f0-a61f-439e-b1d0-6bdfb6a1e93d" providerId="ADAL" clId="{E4591683-1281-43B8-9C39-640B2200AED1}" dt="2025-09-02T11:12:32.326" v="392" actId="20577"/>
          <ac:spMkLst>
            <pc:docMk/>
            <pc:sldMk cId="0" sldId="264"/>
            <ac:spMk id="254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13:14.762" v="404" actId="20577"/>
        <pc:sldMkLst>
          <pc:docMk/>
          <pc:sldMk cId="0" sldId="265"/>
        </pc:sldMkLst>
        <pc:spChg chg="mod">
          <ac:chgData name="Irmina Jachimowicz" userId="585cc4f0-a61f-439e-b1d0-6bdfb6a1e93d" providerId="ADAL" clId="{E4591683-1281-43B8-9C39-640B2200AED1}" dt="2025-09-02T11:13:14.762" v="404" actId="20577"/>
          <ac:spMkLst>
            <pc:docMk/>
            <pc:sldMk cId="0" sldId="265"/>
            <ac:spMk id="257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13:26.113" v="415" actId="20577"/>
        <pc:sldMkLst>
          <pc:docMk/>
          <pc:sldMk cId="0" sldId="266"/>
        </pc:sldMkLst>
        <pc:spChg chg="mod">
          <ac:chgData name="Irmina Jachimowicz" userId="585cc4f0-a61f-439e-b1d0-6bdfb6a1e93d" providerId="ADAL" clId="{E4591683-1281-43B8-9C39-640B2200AED1}" dt="2025-09-02T11:13:26.113" v="415" actId="20577"/>
          <ac:spMkLst>
            <pc:docMk/>
            <pc:sldMk cId="0" sldId="266"/>
            <ac:spMk id="260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13:48.428" v="435" actId="27636"/>
        <pc:sldMkLst>
          <pc:docMk/>
          <pc:sldMk cId="0" sldId="267"/>
        </pc:sldMkLst>
        <pc:spChg chg="mod">
          <ac:chgData name="Irmina Jachimowicz" userId="585cc4f0-a61f-439e-b1d0-6bdfb6a1e93d" providerId="ADAL" clId="{E4591683-1281-43B8-9C39-640B2200AED1}" dt="2025-09-02T11:13:48.428" v="435" actId="27636"/>
          <ac:spMkLst>
            <pc:docMk/>
            <pc:sldMk cId="0" sldId="267"/>
            <ac:spMk id="262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19:16.423" v="577" actId="20577"/>
        <pc:sldMkLst>
          <pc:docMk/>
          <pc:sldMk cId="0" sldId="268"/>
        </pc:sldMkLst>
        <pc:spChg chg="mod">
          <ac:chgData name="Irmina Jachimowicz" userId="585cc4f0-a61f-439e-b1d0-6bdfb6a1e93d" providerId="ADAL" clId="{E4591683-1281-43B8-9C39-640B2200AED1}" dt="2025-09-02T11:19:16.423" v="577" actId="20577"/>
          <ac:spMkLst>
            <pc:docMk/>
            <pc:sldMk cId="0" sldId="268"/>
            <ac:spMk id="264" creationId="{00000000-0000-0000-0000-000000000000}"/>
          </ac:spMkLst>
        </pc:spChg>
        <pc:picChg chg="mod">
          <ac:chgData name="Irmina Jachimowicz" userId="585cc4f0-a61f-439e-b1d0-6bdfb6a1e93d" providerId="ADAL" clId="{E4591683-1281-43B8-9C39-640B2200AED1}" dt="2025-09-02T11:18:00.499" v="500" actId="14100"/>
          <ac:picMkLst>
            <pc:docMk/>
            <pc:sldMk cId="0" sldId="268"/>
            <ac:picMk id="265" creationId="{00000000-0000-0000-0000-000000000000}"/>
          </ac:picMkLst>
        </pc:picChg>
      </pc:sldChg>
      <pc:sldChg chg="modSp mod">
        <pc:chgData name="Irmina Jachimowicz" userId="585cc4f0-a61f-439e-b1d0-6bdfb6a1e93d" providerId="ADAL" clId="{E4591683-1281-43B8-9C39-640B2200AED1}" dt="2025-09-02T11:21:48.052" v="591" actId="20577"/>
        <pc:sldMkLst>
          <pc:docMk/>
          <pc:sldMk cId="0" sldId="271"/>
        </pc:sldMkLst>
        <pc:spChg chg="mod">
          <ac:chgData name="Irmina Jachimowicz" userId="585cc4f0-a61f-439e-b1d0-6bdfb6a1e93d" providerId="ADAL" clId="{E4591683-1281-43B8-9C39-640B2200AED1}" dt="2025-09-02T11:21:48.052" v="591" actId="20577"/>
          <ac:spMkLst>
            <pc:docMk/>
            <pc:sldMk cId="0" sldId="271"/>
            <ac:spMk id="274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22:32.444" v="594" actId="115"/>
        <pc:sldMkLst>
          <pc:docMk/>
          <pc:sldMk cId="0" sldId="272"/>
        </pc:sldMkLst>
        <pc:spChg chg="mod">
          <ac:chgData name="Irmina Jachimowicz" userId="585cc4f0-a61f-439e-b1d0-6bdfb6a1e93d" providerId="ADAL" clId="{E4591683-1281-43B8-9C39-640B2200AED1}" dt="2025-09-02T11:22:32.444" v="594" actId="115"/>
          <ac:spMkLst>
            <pc:docMk/>
            <pc:sldMk cId="0" sldId="272"/>
            <ac:spMk id="279" creationId="{00000000-0000-0000-0000-000000000000}"/>
          </ac:spMkLst>
        </pc:spChg>
      </pc:sldChg>
      <pc:sldChg chg="modSp mod">
        <pc:chgData name="Irmina Jachimowicz" userId="585cc4f0-a61f-439e-b1d0-6bdfb6a1e93d" providerId="ADAL" clId="{E4591683-1281-43B8-9C39-640B2200AED1}" dt="2025-09-02T11:15:37.814" v="463" actId="20577"/>
        <pc:sldMkLst>
          <pc:docMk/>
          <pc:sldMk cId="0" sldId="273"/>
        </pc:sldMkLst>
        <pc:spChg chg="mod">
          <ac:chgData name="Irmina Jachimowicz" userId="585cc4f0-a61f-439e-b1d0-6bdfb6a1e93d" providerId="ADAL" clId="{E4591683-1281-43B8-9C39-640B2200AED1}" dt="2025-09-02T11:15:37.814" v="463" actId="20577"/>
          <ac:spMkLst>
            <pc:docMk/>
            <pc:sldMk cId="0" sldId="273"/>
            <ac:spMk id="2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4550" y="882650"/>
            <a:ext cx="5803900" cy="43529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Kliknij, aby przesunąć slajd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209" name="PlaceHolder 4"/>
          <p:cNvSpPr>
            <a:spLocks noGrp="1"/>
          </p:cNvSpPr>
          <p:nvPr>
            <p:ph type="dt" idx="16"/>
          </p:nvPr>
        </p:nvSpPr>
        <p:spPr>
          <a:xfrm>
            <a:off x="4241321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210" name="PlaceHolder 5"/>
          <p:cNvSpPr>
            <a:spLocks noGrp="1"/>
          </p:cNvSpPr>
          <p:nvPr>
            <p:ph type="ftr" idx="17"/>
          </p:nvPr>
        </p:nvSpPr>
        <p:spPr>
          <a:xfrm>
            <a:off x="0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pl-PL" sz="1400" b="0" strike="noStrike" spc="-1">
                <a:latin typeface="Times New Roman"/>
              </a:defRPr>
            </a:lvl1pPr>
          </a:lstStyle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211" name="PlaceHolder 6"/>
          <p:cNvSpPr>
            <a:spLocks noGrp="1"/>
          </p:cNvSpPr>
          <p:nvPr>
            <p:ph type="sldNum" idx="18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1DF095C-0C7D-4FA1-9DF5-4012FE89C6C2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79767" y="4715153"/>
            <a:ext cx="5437783" cy="446659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9"/>
          </p:nvPr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DE6C19D-F511-4A5B-9DC6-D98C6BD941C3}" type="slidenum">
              <a:rPr lang="pl-PL"/>
              <a:t>5</a:t>
            </a:fld>
            <a:endParaRPr lang="pl-PL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pPr algn="r">
              <a:buNone/>
            </a:pPr>
            <a:fld id="{91DF095C-0C7D-4FA1-9DF5-4012FE89C6C2}" type="slidenum">
              <a:rPr lang="pl-PL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10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0F02A40-F0FC-43FE-AE64-1229B2D57F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012D42-DD54-4925-9D7C-B758BA4EF53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29BD2A-F412-4082-BB27-A69AC24B307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199381-CE9B-4CF0-9040-5077E342913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919B6DD-180E-4D5F-B2A7-6AB6BDA1792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0C7870C-6CBE-4970-96F8-31F2E369455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E3D360E-B1CA-4A56-AB55-DD49D222E89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59DACC-F882-47C9-B9DA-A4600C52C6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932F096-CB7B-4B1D-997E-EB2EB831C8C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D105B43-4034-4EC5-A256-DD01932DDF9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CD2F06-02F0-4324-B781-A050A5C55E1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3EBCED-79AA-4A10-90A4-C6BFDA04604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402E0C-0326-4469-8BC3-4613311800C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12213FD-4111-42A0-9952-7A22A79739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8809B63-42D1-483F-BFE7-C04CE08D3B7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481CB4-86C1-4E1F-B470-4A7FF87FE0D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8F84E11-B3F5-4296-A9F1-DB7D72F589A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44E6CE5-35C1-444D-A4BF-5C1567D363B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CEC76BF-08BC-4C90-A16B-87DA9F9D628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0A15E1D-CC9D-4A60-8AEC-B8059644A01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96651CC-80D7-460C-8116-3062C60F3D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7AEB68D-95B8-43A6-BAA1-B0359EFCC93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E65624-C74F-4620-8EEA-B08731824D0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7BD9501-E51B-4B53-A3AB-42A56E7AA5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60D6601-3C51-49DB-9C68-95322165BE0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C4A7A93-A41D-4A8B-9311-0EED28C54BA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758230A-BB4D-419D-9857-8E189F0BD83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1F0C6E2-4652-449B-AA98-5FCA8BB2C33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CFE2622-9543-4B17-B7EA-C11C189521A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67FC614-E47A-46D2-9B90-A86096998B6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89DBC1-2EF7-41A2-B02F-7E8F4336542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CEFF8C7-A01B-46AC-B9D1-07F6193054B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FAF46A-1BC9-4E40-8261-CB22F92D455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F882AA-5B07-401F-81B0-FD0D89272BB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63983C1-D9B4-4349-A2EE-F02F188694F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A5132C-2B85-47C2-A103-EAEAA16C86B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1149CCF-AC59-460D-BD8C-8046A2F903B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EF5066A-599D-414B-B2D7-D01CD29790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5C9BE45-72C9-42DC-9DBD-AC03D73BD4C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FF0506B-52A6-4F71-84AE-393BC14221D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F66D620-1024-40F5-9C40-7CF1EC7ADE7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035743-38C1-4A48-9ACC-453565630D5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349FC13-B67B-4B92-87EC-C1FFD9F2B6B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BEBBC6F-2903-49AD-9EAB-1E1B240923D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0A8D9D-0B9D-4B44-B9C3-9569BD0F797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AD0BBFB-3684-48FF-9796-4ACDB19AC7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C515C70-623A-4323-9359-7A4E81DED02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285980B-348E-414B-8E51-D11DAC526E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CFE3E6F-76E2-4830-A298-588B67E341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1A0A5B5-99B2-40E0-A81B-3AAE6FA5D02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DDDA840-715D-4E8F-8FB9-AED98D011F5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5346293-940C-42EA-B352-2E53D78EB98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5F59E2F-FEB0-48FB-91EE-AAB6A3438F6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91716F9-D907-48AA-B820-829FC5D26B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E8F5A5D-D183-4472-A1D1-69710A33568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861FA7-8A1E-42BB-8C29-772A36D197C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692DE0C-F031-4587-99FF-BD304220C51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EF9514-F628-454D-9DD4-CC596165F60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C508EB-B850-454A-A265-53190B815DC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7F9B49-E3A8-468F-92D6-25BA057D96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833066-9C7C-4C6E-91CF-B8A78756445E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22015E-290E-4436-809A-3B5A7676B3B4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6A2F1F-D49B-4620-A44C-46866F376E3F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4000" b="1" strike="noStrike" cap="all" spc="-1">
                <a:solidFill>
                  <a:srgbClr val="000000"/>
                </a:solidFill>
                <a:latin typeface="Calibri"/>
              </a:rPr>
              <a:t>Kliknij, aby edytować styl</a:t>
            </a:r>
            <a:endParaRPr lang="pl-PL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000" b="0" strike="noStrike" spc="-1">
                <a:solidFill>
                  <a:srgbClr val="8B8B8B"/>
                </a:solidFill>
                <a:latin typeface="Calibri"/>
              </a:rPr>
              <a:t>Kliknij, aby edytować style wzorca tekstu</a:t>
            </a:r>
            <a:endParaRPr lang="pl-PL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BCD5BF2-4DD5-435B-8965-20F4BCABC8AB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C793F88-0E95-400B-B71E-B3A6611DF309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Kliknij, aby edytować format tekstu tytułu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przedszkole243.bip.warszawa.pl/" TargetMode="External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243.waw.pl/" TargetMode="External"/><Relationship Id="rId5" Type="http://schemas.openxmlformats.org/officeDocument/2006/relationships/hyperlink" Target="mailto:przedszkole.p243@eduwarszawa.p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46920" y="548640"/>
            <a:ext cx="8496720" cy="216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6600" b="1" strike="noStrike" spc="-1">
                <a:solidFill>
                  <a:srgbClr val="FF0000"/>
                </a:solidFill>
                <a:latin typeface="Calibri"/>
              </a:rPr>
              <a:t>Witamy!</a:t>
            </a:r>
            <a:br>
              <a:rPr sz="6600"/>
            </a:br>
            <a:r>
              <a:rPr lang="pl-PL" sz="6600" b="1" strike="noStrike" spc="-1">
                <a:solidFill>
                  <a:srgbClr val="FF0000"/>
                </a:solidFill>
                <a:latin typeface="Calibri"/>
              </a:rPr>
              <a:t>W Przedszkolu nr 243 </a:t>
            </a:r>
            <a:endParaRPr lang="pl-PL" sz="6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3"/>
          <p:cNvPicPr/>
          <p:nvPr/>
        </p:nvPicPr>
        <p:blipFill>
          <a:blip r:embed="rId3"/>
          <a:stretch/>
        </p:blipFill>
        <p:spPr>
          <a:xfrm>
            <a:off x="2915640" y="2925000"/>
            <a:ext cx="3749760" cy="369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3"/>
          <p:cNvPicPr/>
          <p:nvPr/>
        </p:nvPicPr>
        <p:blipFill>
          <a:blip r:embed="rId3"/>
          <a:stretch/>
        </p:blipFill>
        <p:spPr>
          <a:xfrm>
            <a:off x="-505080" y="0"/>
            <a:ext cx="9648720" cy="7533000"/>
          </a:xfrm>
          <a:prstGeom prst="rect">
            <a:avLst/>
          </a:prstGeom>
          <a:ln w="0">
            <a:noFill/>
          </a:ln>
        </p:spPr>
      </p:pic>
      <p:sp>
        <p:nvSpPr>
          <p:cNvPr id="257" name="PlaceHolder 1"/>
          <p:cNvSpPr>
            <a:spLocks noGrp="1"/>
          </p:cNvSpPr>
          <p:nvPr>
            <p:ph/>
          </p:nvPr>
        </p:nvSpPr>
        <p:spPr>
          <a:xfrm>
            <a:off x="1187640" y="1124640"/>
            <a:ext cx="604836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000000"/>
                </a:solidFill>
                <a:latin typeface="Calibri"/>
              </a:rPr>
              <a:t>Grupy </a:t>
            </a: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(Kotki , Jeżyki, Krasnale)</a:t>
            </a: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6:30 -8:40  schodzenie się dzieci, zabawy dowolne, zajęcia indywidualne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8:40 -9:00  zabawa ruchowa/ przygotowanie do śniadania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9:00 -9:30  śniadanie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9:30 -9:45  zabawy dowolne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9:45 -10:30   zajęcia dydaktyczne  w tym j. angielski/ rytmika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10:30- 11:45  zabawy na powietrzu lub zabawy  i zajęcia w sali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11:45-12:00  zabawa ruchowa, przygotowanie do obiadu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12:00-12:30    obiad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12:30 -12:45  przygotowanie do odpoczynku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12:45 -14:15  odpoczynek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14:15-14:45  zabawa ruchowa, przygotowanie do podwieczorku, zajęcia dodatkowe (np. zajęcia dydaktyczne  w tym j. angielski/ rytmika</a:t>
            </a:r>
            <a:r>
              <a:rPr lang="pl-PL" sz="1500" spc="-1" dirty="0">
                <a:solidFill>
                  <a:srgbClr val="000000"/>
                </a:solidFill>
                <a:latin typeface="Calibri"/>
              </a:rPr>
              <a:t>)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14:30 – 15:00  podwieczorek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15:00-17:00   zabawy dowolne, słuchanie bajek, zajęcia indywidualne, zabawy grupowe , pobyt na podwórku</a:t>
            </a:r>
            <a:br>
              <a:rPr sz="1500" dirty="0"/>
            </a:b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title"/>
          </p:nvPr>
        </p:nvSpPr>
        <p:spPr>
          <a:xfrm>
            <a:off x="539640" y="260640"/>
            <a:ext cx="748836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1" strike="noStrike" spc="-1" dirty="0">
                <a:solidFill>
                  <a:srgbClr val="000000"/>
                </a:solidFill>
                <a:latin typeface="Calibri"/>
              </a:rPr>
              <a:t>ROZKŁAD DNIA  W PRZEDSZKOLU</a:t>
            </a:r>
            <a:endParaRPr lang="pl-P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/>
          <p:cNvPicPr/>
          <p:nvPr/>
        </p:nvPicPr>
        <p:blipFill>
          <a:blip r:embed="rId2"/>
          <a:stretch/>
        </p:blipFill>
        <p:spPr>
          <a:xfrm>
            <a:off x="-252360" y="-171360"/>
            <a:ext cx="9650160" cy="7602840"/>
          </a:xfrm>
          <a:prstGeom prst="rect">
            <a:avLst/>
          </a:prstGeom>
          <a:ln w="0">
            <a:noFill/>
          </a:ln>
        </p:spPr>
      </p:pic>
      <p:sp>
        <p:nvSpPr>
          <p:cNvPr id="260" name="Prostokąt 1"/>
          <p:cNvSpPr/>
          <p:nvPr/>
        </p:nvSpPr>
        <p:spPr>
          <a:xfrm>
            <a:off x="1691640" y="764640"/>
            <a:ext cx="6048360" cy="37226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000000"/>
                </a:solidFill>
                <a:latin typeface="Calibri"/>
              </a:rPr>
              <a:t>Grupy (Misie, Pszczółki , Sówki ) 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6:30 -8:40     schodzenie się dzieci, zabawy dowolne, zajęcia indywidualne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8:40 -9:00   zabawa ruchowa/ Przygotowanie do śniadania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9:00 -9:30    śniadanie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9:30-9:45     zabawy dowolne, przygotowanie do zajęć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9:45-10:45   zajęcia dydaktyczne  w tym j. angielski/ rytmika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10:45 -11:50   zabawy na powietrzu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11:50 -12:00   zabawa ruchowa przygotowanie do obiadu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12:00 -12:30  obiad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12:30-12:45  czynności higieniczne </a:t>
            </a:r>
            <a:endParaRPr lang="pl-PL" sz="1300" b="0" strike="noStrike" spc="-1" dirty="0">
              <a:latin typeface="Arial"/>
            </a:endParaRPr>
          </a:p>
          <a:p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12:45 -14:30  zajęcia indywidualne, zajęcia dodatkowe, odpoczynek , zajęcia </a:t>
            </a:r>
            <a:br>
              <a:rPr sz="1300" dirty="0"/>
            </a:b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                        dydaktyczne, zajęcia dodatkowe , zajęcia dydaktyczne  w tym  </a:t>
            </a:r>
            <a:br>
              <a:rPr lang="pl-PL" sz="1300" b="1" strike="noStrike" spc="-1" dirty="0">
                <a:solidFill>
                  <a:srgbClr val="000000"/>
                </a:solidFill>
                <a:latin typeface="Calibri"/>
              </a:rPr>
            </a:b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                         j.angielski/ rytmika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14:30-14:45  zabawa ruchowa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14:45 -15:00  podwieczorek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15:00-17:00  praca indywidualna, zabawy dowolne, słuchanie bajek , zabawy </a:t>
            </a:r>
            <a:br>
              <a:rPr sz="1300" dirty="0"/>
            </a:b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                        grupowe , zajęcia dodatkowe, zabawy na podwórku</a:t>
            </a:r>
            <a:endParaRPr lang="pl-PL" sz="13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3"/>
          <p:cNvPicPr/>
          <p:nvPr/>
        </p:nvPicPr>
        <p:blipFill>
          <a:blip r:embed="rId2"/>
          <a:stretch/>
        </p:blipFill>
        <p:spPr>
          <a:xfrm>
            <a:off x="-610920" y="-296381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2" name="Podtytuł 2"/>
          <p:cNvSpPr/>
          <p:nvPr/>
        </p:nvSpPr>
        <p:spPr>
          <a:xfrm>
            <a:off x="277200" y="188280"/>
            <a:ext cx="8568720" cy="511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89000" lnSpcReduction="1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Język angielski: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     mgr Magdalena Machacka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Logopeda</a:t>
            </a:r>
            <a:r>
              <a:rPr lang="pl-PL" sz="3200" b="1" i="1" spc="-1" dirty="0">
                <a:solidFill>
                  <a:srgbClr val="7030A0"/>
                </a:solidFill>
                <a:latin typeface="Calibri"/>
              </a:rPr>
              <a:t>  </a:t>
            </a: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: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mgr Anna Jóźwik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Pedagog specjalny :</a:t>
            </a:r>
            <a:endParaRPr lang="pl-PL" sz="3200" b="0" i="1" strike="noStrike" spc="-1" dirty="0">
              <a:solidFill>
                <a:srgbClr val="7030A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       mgr Iwona Jaranowska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Psycholog</a:t>
            </a: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: mgr Katarzyna Borychowska</a:t>
            </a: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    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3"/>
          <p:cNvPicPr/>
          <p:nvPr/>
        </p:nvPicPr>
        <p:blipFill>
          <a:blip r:embed="rId2"/>
          <a:stretch/>
        </p:blipFill>
        <p:spPr>
          <a:xfrm>
            <a:off x="-429208" y="-22842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4" name="Prostokąt 3"/>
          <p:cNvSpPr/>
          <p:nvPr/>
        </p:nvSpPr>
        <p:spPr>
          <a:xfrm>
            <a:off x="197325" y="1365385"/>
            <a:ext cx="7668290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3600" b="1" strike="noStrike" spc="-1" dirty="0">
                <a:solidFill>
                  <a:srgbClr val="376092"/>
                </a:solidFill>
                <a:latin typeface="Calibri"/>
              </a:rPr>
              <a:t>Religia</a:t>
            </a:r>
            <a:endParaRPr lang="pl-PL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mgr  Maria d’Erceville 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376092"/>
                </a:solidFill>
                <a:latin typeface="Calibri"/>
              </a:rPr>
              <a:t>Harmonogram :  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000" b="1" strike="noStrike" spc="-1" dirty="0">
                <a:solidFill>
                  <a:srgbClr val="FF0000"/>
                </a:solidFill>
                <a:latin typeface="Calibri"/>
              </a:rPr>
              <a:t>Grupa :   „0 ” - 2 x w tygodniu po 0.5 h (czwartek i piątek 9:45-10:15)</a:t>
            </a:r>
          </a:p>
          <a:p>
            <a:pPr>
              <a:lnSpc>
                <a:spcPct val="100000"/>
              </a:lnSpc>
              <a:buNone/>
            </a:pPr>
            <a:r>
              <a:rPr lang="pl-PL" sz="2400" b="1" spc="-1" dirty="0">
                <a:solidFill>
                  <a:srgbClr val="FF0000"/>
                </a:solidFill>
                <a:latin typeface="Calibri"/>
              </a:rPr>
              <a:t>Grupa : 5 latki </a:t>
            </a:r>
            <a:r>
              <a:rPr lang="pl-PL" sz="2400" b="1" strike="noStrike" spc="-1" dirty="0">
                <a:solidFill>
                  <a:srgbClr val="FF0000"/>
                </a:solidFill>
                <a:latin typeface="Calibri"/>
              </a:rPr>
              <a:t>- 1 x w tygodniu po 0.5 h </a:t>
            </a:r>
          </a:p>
          <a:p>
            <a:pPr>
              <a:lnSpc>
                <a:spcPct val="100000"/>
              </a:lnSpc>
              <a:buNone/>
            </a:pPr>
            <a:r>
              <a:rPr lang="pl-PL" sz="2400" b="1" spc="-1" dirty="0">
                <a:solidFill>
                  <a:srgbClr val="FF0000"/>
                </a:solidFill>
                <a:latin typeface="Calibri"/>
              </a:rPr>
              <a:t>(</a:t>
            </a:r>
            <a:r>
              <a:rPr lang="pl-PL" sz="2400" b="1" strike="noStrike" spc="-1" dirty="0">
                <a:solidFill>
                  <a:srgbClr val="FF0000"/>
                </a:solidFill>
                <a:latin typeface="Calibri"/>
              </a:rPr>
              <a:t>Pszczółki czwartek 9:15-9:45, Misie piątek 9:15-9:45)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376092"/>
                </a:solidFill>
                <a:latin typeface="Calibri"/>
              </a:rPr>
              <a:t>Zajęcia będą się odbywały  w innej sali niż sala   grupy i tylko na wniosek/zgodę Rodziców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265" name="Obraz 5"/>
          <p:cNvPicPr/>
          <p:nvPr/>
        </p:nvPicPr>
        <p:blipFill>
          <a:blip r:embed="rId3"/>
          <a:stretch/>
        </p:blipFill>
        <p:spPr>
          <a:xfrm>
            <a:off x="7187183" y="-64218"/>
            <a:ext cx="1759491" cy="178329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3"/>
          <p:cNvPicPr/>
          <p:nvPr/>
        </p:nvPicPr>
        <p:blipFill>
          <a:blip r:embed="rId2"/>
          <a:stretch/>
        </p:blipFill>
        <p:spPr>
          <a:xfrm>
            <a:off x="-304920" y="-31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7" name="Symbol zastępczy zawartości 2"/>
          <p:cNvSpPr/>
          <p:nvPr/>
        </p:nvSpPr>
        <p:spPr>
          <a:xfrm>
            <a:off x="0" y="260640"/>
            <a:ext cx="9143640" cy="237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u="sng" strike="noStrike" spc="-1" dirty="0">
                <a:solidFill>
                  <a:srgbClr val="FF0000"/>
                </a:solidFill>
                <a:uFillTx/>
                <a:latin typeface="Calibri"/>
              </a:rPr>
              <a:t>Realizujemy i wdrażamy:</a:t>
            </a:r>
            <a:endParaRPr lang="pl-PL" sz="32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System zarządzania SCRUM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„Kodowanie na dywanie” 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Innowację  pedagogiczną – „Savoir-vivre”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Innowację pedagogiczną – „Język angielski coraz mniej obcy”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Projekt Ekologiczny - Miasta Stołecznego Warszawy 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Bezpieczny Przedszkolak 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Współpracy ze szkołą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„W krainie uczuć i emocji przedszkolaka”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profilaktyczny „Chronimy dzieci”</a:t>
            </a: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pc="-1" dirty="0">
                <a:solidFill>
                  <a:srgbClr val="31859C"/>
                </a:solidFill>
                <a:latin typeface="Calibri"/>
              </a:rPr>
              <a:t>Program Sanepidu</a:t>
            </a: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pc="-1" dirty="0">
                <a:solidFill>
                  <a:srgbClr val="31859C"/>
                </a:solidFill>
                <a:latin typeface="Calibri"/>
              </a:rPr>
              <a:t>Programy własne nauczycieli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1859C"/>
                </a:solidFill>
                <a:latin typeface="Calibri"/>
              </a:rPr>
              <a:t> </a:t>
            </a: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3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9" name="PlaceHolder 1"/>
          <p:cNvSpPr>
            <a:spLocks noGrp="1"/>
          </p:cNvSpPr>
          <p:nvPr>
            <p:ph/>
          </p:nvPr>
        </p:nvSpPr>
        <p:spPr>
          <a:xfrm>
            <a:off x="1259640" y="404640"/>
            <a:ext cx="5184360" cy="316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1859C"/>
                </a:solidFill>
                <a:latin typeface="Calibri"/>
              </a:rPr>
              <a:t>GOTUJĄ DLA DZIECI 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Jolanta Więch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Yaroslava OLaskyevich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Paulina Guzek 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Hanna Białkowska </a:t>
            </a:r>
          </a:p>
        </p:txBody>
      </p:sp>
      <p:pic>
        <p:nvPicPr>
          <p:cNvPr id="270" name="Picture 2"/>
          <p:cNvPicPr/>
          <p:nvPr/>
        </p:nvPicPr>
        <p:blipFill>
          <a:blip r:embed="rId3"/>
          <a:stretch/>
        </p:blipFill>
        <p:spPr>
          <a:xfrm>
            <a:off x="6084000" y="332640"/>
            <a:ext cx="2554560" cy="2750400"/>
          </a:xfrm>
          <a:prstGeom prst="rect">
            <a:avLst/>
          </a:prstGeom>
          <a:ln w="0">
            <a:noFill/>
          </a:ln>
        </p:spPr>
      </p:pic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3708000" y="3501000"/>
            <a:ext cx="5256360" cy="21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1859C"/>
                </a:solidFill>
                <a:latin typeface="Calibri"/>
              </a:rPr>
              <a:t>Konserwatorzy 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 Leszek Barczak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2800" spc="-1" dirty="0">
                <a:solidFill>
                  <a:srgbClr val="000000"/>
                </a:solidFill>
                <a:latin typeface="Calibri"/>
              </a:rPr>
              <a:t>Pan Robert Chomont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2" name="Picture 4" descr="http://www.p118.przedszkola.net.pl/userfiles/gardener.gif"/>
          <p:cNvPicPr/>
          <p:nvPr/>
        </p:nvPicPr>
        <p:blipFill>
          <a:blip r:embed="rId4"/>
          <a:stretch/>
        </p:blipFill>
        <p:spPr>
          <a:xfrm>
            <a:off x="251640" y="3052080"/>
            <a:ext cx="3096000" cy="264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3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74" name="Symbol zastępczy zawartości 2"/>
          <p:cNvSpPr/>
          <p:nvPr/>
        </p:nvSpPr>
        <p:spPr>
          <a:xfrm>
            <a:off x="395640" y="404640"/>
            <a:ext cx="8280720" cy="61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47500" lnSpcReduction="20000"/>
          </a:bodyPr>
          <a:lstStyle/>
          <a:p>
            <a:pPr algn="ctr">
              <a:lnSpc>
                <a:spcPct val="100000"/>
              </a:lnSpc>
              <a:spcBef>
                <a:spcPts val="2200"/>
              </a:spcBef>
              <a:buNone/>
              <a:tabLst>
                <a:tab pos="0" algn="l"/>
              </a:tabLst>
            </a:pPr>
            <a:r>
              <a:rPr lang="pl-PL" sz="11000" b="1" strike="noStrike" spc="-1" dirty="0">
                <a:solidFill>
                  <a:srgbClr val="FF0000"/>
                </a:solidFill>
                <a:latin typeface="Calibri"/>
              </a:rPr>
              <a:t>Rada Rodziców :</a:t>
            </a:r>
            <a:endParaRPr lang="pl-PL" sz="1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60"/>
              </a:spcBef>
              <a:buNone/>
              <a:tabLst>
                <a:tab pos="0" algn="l"/>
              </a:tabLst>
            </a:pPr>
            <a:r>
              <a:rPr lang="pl-PL" sz="12300" b="1" strike="noStrike" spc="-1" dirty="0">
                <a:solidFill>
                  <a:srgbClr val="008000"/>
                </a:solidFill>
                <a:latin typeface="Calibri"/>
              </a:rPr>
              <a:t>Przewodniczący  </a:t>
            </a:r>
            <a:r>
              <a:rPr lang="pl-PL" sz="12300" b="1" strike="noStrike" spc="-1" dirty="0">
                <a:solidFill>
                  <a:srgbClr val="000000"/>
                </a:solidFill>
                <a:latin typeface="Calibri"/>
              </a:rPr>
              <a:t>Łukasz Czarny</a:t>
            </a:r>
            <a:endParaRPr lang="pl-PL" sz="1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60"/>
              </a:spcBef>
              <a:buNone/>
              <a:tabLst>
                <a:tab pos="0" algn="l"/>
              </a:tabLst>
            </a:pPr>
            <a:r>
              <a:rPr lang="pl-PL" sz="12300" b="1" strike="noStrike" spc="-1" dirty="0">
                <a:solidFill>
                  <a:srgbClr val="008000"/>
                </a:solidFill>
                <a:latin typeface="Calibri"/>
              </a:rPr>
              <a:t>Skarbnik: </a:t>
            </a:r>
            <a:r>
              <a:rPr lang="pl-PL" sz="12300" b="1" strike="noStrike" spc="-1" dirty="0">
                <a:latin typeface="Calibri"/>
              </a:rPr>
              <a:t>Anna Widlicka</a:t>
            </a:r>
            <a:endParaRPr lang="pl-PL" sz="8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560"/>
              </a:spcBef>
              <a:buNone/>
              <a:tabLst>
                <a:tab pos="0" algn="l"/>
              </a:tabLst>
            </a:pPr>
            <a:r>
              <a:rPr lang="pl-PL" sz="12800" b="0" u="sng" strike="noStrike" spc="-1" dirty="0">
                <a:solidFill>
                  <a:srgbClr val="000000"/>
                </a:solidFill>
                <a:uFillTx/>
                <a:latin typeface="Calibri"/>
              </a:rPr>
              <a:t>Stawka wpłat na Radę Rodziców</a:t>
            </a:r>
            <a:endParaRPr lang="pl-PL" sz="1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  <a:buNone/>
              <a:tabLst>
                <a:tab pos="0" algn="l"/>
              </a:tabLst>
            </a:pPr>
            <a:r>
              <a:rPr lang="pl-PL" sz="6400" b="0" strike="noStrike" spc="-1" dirty="0">
                <a:solidFill>
                  <a:srgbClr val="000000"/>
                </a:solidFill>
                <a:latin typeface="Calibri"/>
              </a:rPr>
              <a:t>Będzie ustalana na spotkaniu Rady Rodziców</a:t>
            </a:r>
            <a:endParaRPr lang="pl-PL" sz="6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  <a:buNone/>
              <a:tabLst>
                <a:tab pos="0" algn="l"/>
              </a:tabLst>
            </a:pPr>
            <a:endParaRPr lang="pl-PL" sz="6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buNone/>
              <a:tabLst>
                <a:tab pos="0" algn="l"/>
              </a:tabLst>
            </a:pPr>
            <a:endParaRPr lang="pl-PL" sz="5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buNone/>
              <a:tabLst>
                <a:tab pos="0" algn="l"/>
              </a:tabLst>
            </a:pPr>
            <a:endParaRPr lang="pl-PL" sz="51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76" name="Symbol zastępczy zawartości 2"/>
          <p:cNvSpPr/>
          <p:nvPr/>
        </p:nvSpPr>
        <p:spPr>
          <a:xfrm>
            <a:off x="1079640" y="548640"/>
            <a:ext cx="5256360" cy="21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277" name="Symbol zastępczy zawartości 2"/>
          <p:cNvSpPr/>
          <p:nvPr/>
        </p:nvSpPr>
        <p:spPr>
          <a:xfrm>
            <a:off x="899640" y="-99360"/>
            <a:ext cx="5256360" cy="21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>
                <a:solidFill>
                  <a:srgbClr val="31859C"/>
                </a:solidFill>
                <a:latin typeface="Calibri"/>
              </a:rPr>
              <a:t>OPŁATY 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78" name="pole tekstowe 8"/>
          <p:cNvSpPr/>
          <p:nvPr/>
        </p:nvSpPr>
        <p:spPr>
          <a:xfrm>
            <a:off x="1475640" y="1268640"/>
            <a:ext cx="648036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279" name="Prostokąt 9"/>
          <p:cNvSpPr/>
          <p:nvPr/>
        </p:nvSpPr>
        <p:spPr>
          <a:xfrm>
            <a:off x="0" y="747000"/>
            <a:ext cx="9324000" cy="59386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 Stawka żywieniowa: (opłacana „z góry”, w miesiącu poprzedzającym) – odpisy za miesiąc przechodzony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1" strike="noStrike" spc="-1" dirty="0">
                <a:solidFill>
                  <a:srgbClr val="FF0000"/>
                </a:solidFill>
                <a:latin typeface="Calibri"/>
              </a:rPr>
              <a:t>ZMIANA WYSOKOŚCI STAWKI ŻYWIENIOWEJ OD 1 WRZEŚNIA</a:t>
            </a:r>
            <a:br>
              <a:rPr sz="1500" dirty="0"/>
            </a:b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pl-PL" sz="1500" b="1" u="sng" strike="noStrike" spc="-1" dirty="0">
                <a:solidFill>
                  <a:srgbClr val="FF0000"/>
                </a:solidFill>
                <a:latin typeface="Calibri"/>
              </a:rPr>
              <a:t>- 15 zł. ( 3 posiłki )</a:t>
            </a:r>
            <a:endParaRPr lang="pl-PL" sz="1500" b="1" u="sng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1" u="sng" strike="noStrike" spc="-1" dirty="0">
                <a:solidFill>
                  <a:srgbClr val="FF0000"/>
                </a:solidFill>
                <a:latin typeface="Calibri"/>
              </a:rPr>
              <a:t> - 12,00 zł. ( 2 posiłki w przypadku dzieci odbieranych przed podwieczorkiem– rodzic składa pisemne  oświadczenie)</a:t>
            </a:r>
            <a:endParaRPr lang="pl-PL" sz="1500" b="1" u="sng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500" b="1" i="1" strike="noStrike" spc="-1" dirty="0">
                <a:solidFill>
                  <a:srgbClr val="000000"/>
                </a:solidFill>
                <a:latin typeface="Calibri"/>
              </a:rPr>
              <a:t> Terminy opłat:</a:t>
            </a:r>
            <a:br>
              <a:rPr sz="1500" dirty="0"/>
            </a:b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Opłat dokonujemy na konto bankowe: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000000"/>
                </a:solidFill>
                <a:latin typeface="Calibri"/>
              </a:rPr>
              <a:t>Żywienie: 03 1030 1508 0000 0005 5060 3055 z imieniem i nazwiskiem dziecka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600" b="0" strike="noStrike" spc="-1" dirty="0">
                <a:solidFill>
                  <a:srgbClr val="000000"/>
                </a:solidFill>
                <a:latin typeface="Calibri"/>
              </a:rPr>
              <a:t>Opłaty za wyżywienie wnosi się w okresach miesięcznych, </a:t>
            </a:r>
            <a:r>
              <a:rPr lang="pl-PL" sz="1600" b="1" strike="noStrike" spc="-1" dirty="0">
                <a:solidFill>
                  <a:srgbClr val="000000"/>
                </a:solidFill>
                <a:latin typeface="Calibri"/>
              </a:rPr>
              <a:t>z góry do dnia 20 - go miesiąca</a:t>
            </a:r>
            <a:r>
              <a:rPr lang="pl-PL" sz="1600" b="0" strike="noStrike" spc="-1" dirty="0">
                <a:solidFill>
                  <a:srgbClr val="000000"/>
                </a:solidFill>
                <a:latin typeface="Calibri"/>
              </a:rPr>
              <a:t>  poprzedzającego miesiąc, w którym następuje korzystanie z posiłków.</a:t>
            </a:r>
            <a:endParaRPr lang="pl-PL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Osobom płacącym na konto przekazywane są wydruki o wysokości opłat do dnia 10 -go każdego miesiąca oraz wysyłane maile z kwotą do zapłaty. 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W przypadku nieterminowego uiszczania opłat naliczane będą ustawowe odsetki, a w przypadku braku wpłaty Rada Pedagogiczna podejmuje uchwałę o skreśleniu dziecka z listy.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500" b="1" i="1" strike="noStrike" spc="-1" dirty="0">
                <a:solidFill>
                  <a:srgbClr val="000000"/>
                </a:solidFill>
                <a:latin typeface="Calibri"/>
              </a:rPr>
              <a:t> Odpisy:</a:t>
            </a: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500" b="1" i="1" spc="-1" dirty="0">
                <a:solidFill>
                  <a:srgbClr val="000000"/>
                </a:solidFill>
                <a:latin typeface="Calibri"/>
              </a:rPr>
              <a:t>W aplikacji INSO</a:t>
            </a:r>
            <a:br>
              <a:rPr sz="1500" dirty="0"/>
            </a:b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Żywienie – dni nieobecności dziecka odpisujemy – zwracamy, przy kolejnej opłacie za przedszkole, z wyjątkiem pierwszego dnia nieobecności. Jeżeli jednak rodzic zawiadomi przedszkole w dniu poprzedzającym lub w pierwszym dniu nieobecności do godziny 9.00, że dziecko będzie nieobecne, odpisujemy również pierwszy dzień.</a:t>
            </a:r>
            <a:endParaRPr lang="pl-PL" sz="1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Sprawy  organizacyjne </a:t>
            </a: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323640" y="1196640"/>
            <a:ext cx="41720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5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INSO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Podstawa programowa dla przedszkoli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Plan rozwoju przedszkola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Regulamin bezpieczeństwa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spc="-1" dirty="0">
                <a:solidFill>
                  <a:srgbClr val="000000"/>
                </a:solidFill>
                <a:latin typeface="Calibri"/>
              </a:rPr>
              <a:t>Statut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spc="-1" dirty="0">
                <a:solidFill>
                  <a:srgbClr val="000000"/>
                </a:solidFill>
                <a:latin typeface="Calibri"/>
              </a:rPr>
              <a:t>Standardy ochrony małoletnich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Ustawa o bezpieczeństwie żywności i żywienia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Upoważnienia do odbioru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Zgody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1720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Przyprowadzanie dzieci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Odbieranie dzieci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Zabezpieczenie dodatkowych  ubranek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Wycieczki i wyjścia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/>
          <p:cNvPicPr/>
          <p:nvPr/>
        </p:nvPicPr>
        <p:blipFill>
          <a:blip r:embed="rId2"/>
          <a:stretch/>
        </p:blipFill>
        <p:spPr>
          <a:xfrm>
            <a:off x="0" y="4680"/>
            <a:ext cx="9143640" cy="6847920"/>
          </a:xfrm>
          <a:prstGeom prst="rect">
            <a:avLst/>
          </a:prstGeom>
          <a:ln w="0">
            <a:noFill/>
          </a:ln>
        </p:spPr>
      </p:pic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917360" y="476640"/>
            <a:ext cx="7695000" cy="3384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pPr>
              <a:lnSpc>
                <a:spcPct val="100000"/>
              </a:lnSpc>
              <a:buNone/>
            </a:pPr>
            <a:br>
              <a:rPr sz="1600" dirty="0"/>
            </a:b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Dyrektor Przedszkola -</a:t>
            </a:r>
            <a:br>
              <a:rPr sz="4400" dirty="0"/>
            </a:br>
            <a:r>
              <a:rPr lang="pl-PL" sz="4400" b="0" strike="noStrike" spc="-1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mgr Irmina Jachimowicz</a:t>
            </a:r>
            <a:br>
              <a:rPr sz="4400" dirty="0"/>
            </a:br>
            <a:br>
              <a:rPr sz="2600" dirty="0"/>
            </a:b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Wicedyrektor -</a:t>
            </a:r>
            <a:br>
              <a:rPr sz="4400" dirty="0"/>
            </a:b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    mgr Milena Wiloch </a:t>
            </a:r>
            <a:endParaRPr lang="pl-P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0" name="Obraz 3"/>
          <p:cNvPicPr/>
          <p:nvPr/>
        </p:nvPicPr>
        <p:blipFill>
          <a:blip r:embed="rId3"/>
          <a:stretch/>
        </p:blipFill>
        <p:spPr>
          <a:xfrm>
            <a:off x="467640" y="476640"/>
            <a:ext cx="1399320" cy="2278440"/>
          </a:xfrm>
          <a:prstGeom prst="rect">
            <a:avLst/>
          </a:prstGeom>
          <a:ln w="0">
            <a:noFill/>
          </a:ln>
        </p:spPr>
      </p:pic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-253698" y="3860640"/>
            <a:ext cx="9216720" cy="27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pl-PL" sz="3600" b="1" spc="-1" dirty="0">
                <a:solidFill>
                  <a:srgbClr val="FF0000"/>
                </a:solidFill>
                <a:latin typeface="Calibri"/>
              </a:rPr>
              <a:t>K</a:t>
            </a:r>
            <a:r>
              <a:rPr lang="pl-PL" sz="3600" b="1" strike="noStrike" spc="-1" dirty="0">
                <a:solidFill>
                  <a:srgbClr val="FF0000"/>
                </a:solidFill>
                <a:latin typeface="Calibri"/>
              </a:rPr>
              <a:t>ierownik gospodarczy-</a:t>
            </a:r>
            <a:endParaRPr lang="pl-PL" sz="3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pl-PL" sz="3600" b="1" strike="noStrike" spc="-1" dirty="0">
                <a:solidFill>
                  <a:srgbClr val="FF0000"/>
                </a:solidFill>
                <a:latin typeface="Calibri"/>
              </a:rPr>
              <a:t>Agnieszka Szymańska</a:t>
            </a:r>
            <a:endParaRPr lang="pl-PL" sz="3600" b="1" spc="-1" dirty="0">
              <a:solidFill>
                <a:srgbClr val="FF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pl-PL" sz="3600" b="1" spc="-1" dirty="0">
                <a:solidFill>
                  <a:srgbClr val="FF0000"/>
                </a:solidFill>
                <a:latin typeface="Calibri"/>
              </a:rPr>
              <a:t>Intendent - Agnieszka Chrustowska</a:t>
            </a:r>
            <a:endParaRPr lang="pl-PL" sz="3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pl-PL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http://www.publicdomainpictures.net/pictures/30000/nahled/yellow-green-blur-background.jp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0" y="-243360"/>
            <a:ext cx="9143640" cy="710100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2"/>
          <p:cNvPicPr/>
          <p:nvPr/>
        </p:nvPicPr>
        <p:blipFill>
          <a:blip r:embed="rId4"/>
          <a:stretch/>
        </p:blipFill>
        <p:spPr>
          <a:xfrm>
            <a:off x="-331560" y="-243360"/>
            <a:ext cx="9655560" cy="723132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-180360" y="750960"/>
            <a:ext cx="9504360" cy="511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500"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pl-PL" sz="6000" b="1" strike="noStrike" spc="-1" dirty="0">
                <a:solidFill>
                  <a:srgbClr val="FF0000"/>
                </a:solidFill>
                <a:latin typeface="Calibri"/>
              </a:rPr>
              <a:t>Przedszkole nr 243 </a:t>
            </a:r>
            <a:endParaRPr lang="pl-PL" sz="6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  <a:buNone/>
              <a:tabLst>
                <a:tab pos="0" algn="l"/>
              </a:tabLst>
            </a:pPr>
            <a:r>
              <a:rPr lang="pl-PL" sz="4400" b="1" strike="noStrike" spc="-1" dirty="0">
                <a:solidFill>
                  <a:srgbClr val="000000"/>
                </a:solidFill>
                <a:latin typeface="Calibri"/>
              </a:rPr>
              <a:t>Ul. Kordiana 7/11</a:t>
            </a:r>
            <a:endParaRPr lang="pl-PL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0000"/>
                </a:solidFill>
                <a:latin typeface="Calibri"/>
              </a:rPr>
              <a:t>04-451 Warszawa</a:t>
            </a:r>
            <a:endParaRPr lang="pl-PL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  <a:buNone/>
              <a:tabLst>
                <a:tab pos="0" algn="l"/>
              </a:tabLst>
            </a:pPr>
            <a:r>
              <a:rPr lang="pl-PL" sz="5400" b="1" strike="noStrike" spc="-1" dirty="0">
                <a:solidFill>
                  <a:srgbClr val="002060"/>
                </a:solidFill>
                <a:latin typeface="Calibri"/>
              </a:rPr>
              <a:t>    Telefon : 22 611 92 96</a:t>
            </a:r>
            <a:endParaRPr lang="pl-PL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0000"/>
                </a:solidFill>
                <a:latin typeface="Calibri"/>
              </a:rPr>
              <a:t>       Email :  </a:t>
            </a:r>
            <a:r>
              <a:rPr lang="pl-PL" sz="3200" b="1" strike="noStrike" spc="-1" dirty="0">
                <a:solidFill>
                  <a:srgbClr val="000000"/>
                </a:solidFill>
                <a:latin typeface="Calibri"/>
                <a:hlinkClick r:id="rId5"/>
              </a:rPr>
              <a:t>przedszkole.p243@eduwarszawa.pl</a:t>
            </a:r>
            <a:r>
              <a:rPr lang="pl-PL" sz="3200" b="1" strike="noStrike" spc="-1" dirty="0">
                <a:solidFill>
                  <a:srgbClr val="000000"/>
                </a:solidFill>
                <a:latin typeface="Calibri"/>
              </a:rPr>
              <a:t>  </a:t>
            </a:r>
            <a:endParaRPr lang="pl-PL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  <a:buNone/>
              <a:tabLst>
                <a:tab pos="0" algn="l"/>
              </a:tabLst>
            </a:pPr>
            <a:r>
              <a:rPr lang="pl-PL" sz="5100" b="1" strike="noStrike" spc="-1" dirty="0">
                <a:solidFill>
                  <a:srgbClr val="7030A0"/>
                </a:solidFill>
                <a:latin typeface="Calibri"/>
                <a:hlinkClick r:id="rId6"/>
              </a:rPr>
              <a:t>http://www.p243.waw.pl/</a:t>
            </a:r>
            <a:endParaRPr lang="pl-PL" sz="5100" b="1" strike="noStrike" spc="-1" dirty="0">
              <a:solidFill>
                <a:srgbClr val="7030A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  <a:buNone/>
              <a:tabLst>
                <a:tab pos="0" algn="l"/>
              </a:tabLst>
            </a:pPr>
            <a:r>
              <a:rPr lang="pl-PL" sz="4700" b="0" strike="noStrike" spc="-1" dirty="0">
                <a:latin typeface="Arial"/>
                <a:hlinkClick r:id="rId7"/>
              </a:rPr>
              <a:t>https://przedszkole243.bip.warszawa.pl/</a:t>
            </a:r>
            <a:r>
              <a:rPr lang="pl-PL" sz="4700" b="0" strike="noStrike" spc="-1" dirty="0"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3"/>
          <p:cNvPicPr/>
          <p:nvPr/>
        </p:nvPicPr>
        <p:blipFill>
          <a:blip r:embed="rId2"/>
          <a:stretch/>
        </p:blipFill>
        <p:spPr>
          <a:xfrm>
            <a:off x="0" y="-228420"/>
            <a:ext cx="9753120" cy="7314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3"/>
          <p:cNvPicPr/>
          <p:nvPr/>
        </p:nvPicPr>
        <p:blipFill>
          <a:blip r:embed="rId3"/>
          <a:stretch/>
        </p:blipFill>
        <p:spPr>
          <a:xfrm>
            <a:off x="1691640" y="432360"/>
            <a:ext cx="7071840" cy="1603080"/>
          </a:xfrm>
          <a:prstGeom prst="rect">
            <a:avLst/>
          </a:prstGeom>
          <a:ln w="0">
            <a:noFill/>
          </a:ln>
        </p:spPr>
      </p:pic>
      <p:sp>
        <p:nvSpPr>
          <p:cNvPr id="224" name="Prostokąt 4"/>
          <p:cNvSpPr/>
          <p:nvPr/>
        </p:nvSpPr>
        <p:spPr>
          <a:xfrm>
            <a:off x="1691640" y="3789000"/>
            <a:ext cx="698436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pl-PL" sz="2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53735"/>
              </a:buClr>
              <a:buFont typeface="Arial"/>
              <a:buChar char="•"/>
            </a:pPr>
            <a:r>
              <a:rPr lang="pl-PL" sz="2600" b="1" strike="noStrike" spc="-1" dirty="0">
                <a:solidFill>
                  <a:srgbClr val="953735"/>
                </a:solidFill>
                <a:latin typeface="Calibri"/>
              </a:rPr>
              <a:t>Rocznik 2022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25" name="Prostokąt 5"/>
          <p:cNvSpPr/>
          <p:nvPr/>
        </p:nvSpPr>
        <p:spPr>
          <a:xfrm>
            <a:off x="2808720" y="1667880"/>
            <a:ext cx="6666840" cy="23684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mgr Katarzyna Rogala</a:t>
            </a:r>
          </a:p>
          <a:p>
            <a:pPr>
              <a:lnSpc>
                <a:spcPct val="100000"/>
              </a:lnSpc>
              <a:buNone/>
            </a:pPr>
            <a:r>
              <a:rPr lang="pl-PL" sz="2800" b="1" spc="-1" dirty="0">
                <a:solidFill>
                  <a:srgbClr val="376092"/>
                </a:solidFill>
                <a:latin typeface="Calibri"/>
              </a:rPr>
              <a:t>mgr Beata Kosior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Pomoc nauczyciela Wioletta Wojtkowska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Asystent Ewa Piątkowska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226" name="Obraz 3"/>
          <p:cNvPicPr/>
          <p:nvPr/>
        </p:nvPicPr>
        <p:blipFill>
          <a:blip r:embed="rId4"/>
          <a:stretch/>
        </p:blipFill>
        <p:spPr>
          <a:xfrm>
            <a:off x="179640" y="420480"/>
            <a:ext cx="2795760" cy="2304000"/>
          </a:xfrm>
          <a:prstGeom prst="rect">
            <a:avLst/>
          </a:prstGeom>
          <a:ln w="0">
            <a:noFill/>
          </a:ln>
        </p:spPr>
      </p:pic>
      <p:pic>
        <p:nvPicPr>
          <p:cNvPr id="227" name="Obraz 6"/>
          <p:cNvPicPr/>
          <p:nvPr/>
        </p:nvPicPr>
        <p:blipFill>
          <a:blip r:embed="rId5"/>
          <a:stretch/>
        </p:blipFill>
        <p:spPr>
          <a:xfrm>
            <a:off x="6444360" y="4302000"/>
            <a:ext cx="3498840" cy="2477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29" name="PlaceHolder 1"/>
          <p:cNvSpPr>
            <a:spLocks noGrp="1"/>
          </p:cNvSpPr>
          <p:nvPr>
            <p:ph/>
          </p:nvPr>
        </p:nvSpPr>
        <p:spPr>
          <a:xfrm>
            <a:off x="3780000" y="1579680"/>
            <a:ext cx="5256360" cy="188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mgr </a:t>
            </a: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Edyta Tarnowska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mgr </a:t>
            </a: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Justyna Cegiełka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Asystent Danuta Poręba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835640" y="3645000"/>
            <a:ext cx="6840360" cy="18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19"/>
              </a:spcBef>
              <a:buClr>
                <a:srgbClr val="00206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002060"/>
                </a:solidFill>
                <a:latin typeface="Calibri"/>
              </a:rPr>
              <a:t>Rocznik 2021</a:t>
            </a:r>
            <a:endParaRPr lang="pl-PL" sz="2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1" name="Picture 2"/>
          <p:cNvPicPr/>
          <p:nvPr/>
        </p:nvPicPr>
        <p:blipFill>
          <a:blip r:embed="rId4"/>
          <a:stretch/>
        </p:blipFill>
        <p:spPr>
          <a:xfrm>
            <a:off x="3130602" y="150120"/>
            <a:ext cx="7437240" cy="1578240"/>
          </a:xfrm>
          <a:prstGeom prst="rect">
            <a:avLst/>
          </a:prstGeom>
          <a:ln w="0">
            <a:noFill/>
          </a:ln>
        </p:spPr>
      </p:pic>
      <p:pic>
        <p:nvPicPr>
          <p:cNvPr id="232" name="Obraz 1"/>
          <p:cNvPicPr/>
          <p:nvPr/>
        </p:nvPicPr>
        <p:blipFill>
          <a:blip r:embed="rId5"/>
          <a:stretch/>
        </p:blipFill>
        <p:spPr>
          <a:xfrm>
            <a:off x="6724080" y="4293000"/>
            <a:ext cx="2364840" cy="2160000"/>
          </a:xfrm>
          <a:prstGeom prst="rect">
            <a:avLst/>
          </a:prstGeom>
          <a:ln w="0">
            <a:noFill/>
          </a:ln>
        </p:spPr>
      </p:pic>
      <p:pic>
        <p:nvPicPr>
          <p:cNvPr id="233" name="Obraz 3"/>
          <p:cNvPicPr/>
          <p:nvPr/>
        </p:nvPicPr>
        <p:blipFill>
          <a:blip r:embed="rId6"/>
          <a:stretch/>
        </p:blipFill>
        <p:spPr>
          <a:xfrm>
            <a:off x="251640" y="332640"/>
            <a:ext cx="3038760" cy="213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2"/>
          <a:stretch/>
        </p:blipFill>
        <p:spPr>
          <a:xfrm>
            <a:off x="-488520" y="-109728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35" name="Symbol zastępczy zawartości 2"/>
          <p:cNvSpPr/>
          <p:nvPr/>
        </p:nvSpPr>
        <p:spPr>
          <a:xfrm>
            <a:off x="3070080" y="1340640"/>
            <a:ext cx="6408360" cy="187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mgr Monika Stępień</a:t>
            </a: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mgr Agnieszka Kozioł</a:t>
            </a: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Asystent  Agnieszka Przybyszewska</a:t>
            </a:r>
            <a:endParaRPr lang="pl-PL" sz="2800" b="0" strike="noStrike" spc="-1" dirty="0">
              <a:latin typeface="Arial"/>
            </a:endParaRPr>
          </a:p>
        </p:txBody>
      </p:sp>
      <p:sp>
        <p:nvSpPr>
          <p:cNvPr id="236" name="Symbol zastępczy zawartości 2"/>
          <p:cNvSpPr/>
          <p:nvPr/>
        </p:nvSpPr>
        <p:spPr>
          <a:xfrm>
            <a:off x="1043640" y="3717000"/>
            <a:ext cx="6912360" cy="23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Rocznik 202</a:t>
            </a:r>
            <a:r>
              <a:rPr lang="pl-PL" sz="2800" b="1" spc="-1" dirty="0">
                <a:solidFill>
                  <a:srgbClr val="002060"/>
                </a:solidFill>
                <a:latin typeface="Calibri"/>
              </a:rPr>
              <a:t>1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37" name="Picture 2"/>
          <p:cNvPicPr/>
          <p:nvPr/>
        </p:nvPicPr>
        <p:blipFill>
          <a:blip r:embed="rId3"/>
          <a:stretch/>
        </p:blipFill>
        <p:spPr>
          <a:xfrm>
            <a:off x="2555640" y="260640"/>
            <a:ext cx="7437240" cy="1603080"/>
          </a:xfrm>
          <a:prstGeom prst="rect">
            <a:avLst/>
          </a:prstGeom>
          <a:ln w="0">
            <a:noFill/>
          </a:ln>
        </p:spPr>
      </p:pic>
      <p:pic>
        <p:nvPicPr>
          <p:cNvPr id="238" name="Obraz 1"/>
          <p:cNvPicPr/>
          <p:nvPr/>
        </p:nvPicPr>
        <p:blipFill>
          <a:blip r:embed="rId4"/>
          <a:stretch/>
        </p:blipFill>
        <p:spPr>
          <a:xfrm>
            <a:off x="7200" y="332640"/>
            <a:ext cx="3047760" cy="2495160"/>
          </a:xfrm>
          <a:prstGeom prst="rect">
            <a:avLst/>
          </a:prstGeom>
          <a:ln w="0">
            <a:noFill/>
          </a:ln>
        </p:spPr>
      </p:pic>
      <p:pic>
        <p:nvPicPr>
          <p:cNvPr id="239" name="Obraz 2"/>
          <p:cNvPicPr/>
          <p:nvPr/>
        </p:nvPicPr>
        <p:blipFill>
          <a:blip r:embed="rId5"/>
          <a:stretch/>
        </p:blipFill>
        <p:spPr>
          <a:xfrm>
            <a:off x="6647400" y="4437000"/>
            <a:ext cx="2617200" cy="209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/>
          <p:cNvPicPr/>
          <p:nvPr/>
        </p:nvPicPr>
        <p:blipFill>
          <a:blip r:embed="rId2"/>
          <a:stretch/>
        </p:blipFill>
        <p:spPr>
          <a:xfrm>
            <a:off x="-142042" y="-45684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41" name="Symbol zastępczy zawartości 2"/>
          <p:cNvSpPr/>
          <p:nvPr/>
        </p:nvSpPr>
        <p:spPr>
          <a:xfrm>
            <a:off x="251640" y="4005000"/>
            <a:ext cx="8476560" cy="7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Rocznik 2020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242" name="Symbol zastępczy zawartości 2"/>
          <p:cNvSpPr/>
          <p:nvPr/>
        </p:nvSpPr>
        <p:spPr>
          <a:xfrm>
            <a:off x="2493720" y="1340640"/>
            <a:ext cx="6011640" cy="185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mgr Bogumiła Mazalewska</a:t>
            </a:r>
            <a:r>
              <a:rPr lang="pl-PL" sz="3200" b="1" spc="-1" dirty="0">
                <a:solidFill>
                  <a:srgbClr val="002060"/>
                </a:solidFill>
                <a:latin typeface="Calibri"/>
              </a:rPr>
              <a:t> 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mgr </a:t>
            </a:r>
            <a:r>
              <a:rPr lang="pl-PL" sz="3200" b="1" spc="-1" dirty="0">
                <a:solidFill>
                  <a:srgbClr val="002060"/>
                </a:solidFill>
                <a:latin typeface="Calibri"/>
              </a:rPr>
              <a:t>Małgorzata Pająk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Asystent  Renata Dworzyńska</a:t>
            </a:r>
            <a:endParaRPr lang="pl-PL" sz="3200" b="0" strike="noStrike" spc="-1" dirty="0">
              <a:latin typeface="Arial"/>
            </a:endParaRPr>
          </a:p>
        </p:txBody>
      </p:sp>
      <p:pic>
        <p:nvPicPr>
          <p:cNvPr id="243" name="Picture 2"/>
          <p:cNvPicPr/>
          <p:nvPr/>
        </p:nvPicPr>
        <p:blipFill>
          <a:blip r:embed="rId3"/>
          <a:stretch/>
        </p:blipFill>
        <p:spPr>
          <a:xfrm>
            <a:off x="35640" y="146520"/>
            <a:ext cx="2603160" cy="199980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4"/>
          <p:cNvPicPr/>
          <p:nvPr/>
        </p:nvPicPr>
        <p:blipFill>
          <a:blip r:embed="rId4"/>
          <a:stretch/>
        </p:blipFill>
        <p:spPr>
          <a:xfrm>
            <a:off x="2342880" y="376560"/>
            <a:ext cx="5578200" cy="1539720"/>
          </a:xfrm>
          <a:prstGeom prst="rect">
            <a:avLst/>
          </a:prstGeom>
          <a:ln w="0">
            <a:noFill/>
          </a:ln>
        </p:spPr>
      </p:pic>
      <p:pic>
        <p:nvPicPr>
          <p:cNvPr id="245" name="Obraz 1"/>
          <p:cNvPicPr/>
          <p:nvPr/>
        </p:nvPicPr>
        <p:blipFill>
          <a:blip r:embed="rId5"/>
          <a:stretch/>
        </p:blipFill>
        <p:spPr>
          <a:xfrm>
            <a:off x="7867800" y="4725000"/>
            <a:ext cx="1275840" cy="190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47" name="pole tekstowe 4"/>
          <p:cNvSpPr/>
          <p:nvPr/>
        </p:nvSpPr>
        <p:spPr>
          <a:xfrm>
            <a:off x="2423160" y="1268640"/>
            <a:ext cx="540036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17375E"/>
                </a:solidFill>
                <a:latin typeface="Calibri"/>
              </a:rPr>
              <a:t>mgr Agata </a:t>
            </a:r>
            <a:r>
              <a:rPr lang="pl-PL" sz="3200" b="1" spc="-1" dirty="0">
                <a:solidFill>
                  <a:srgbClr val="17375E"/>
                </a:solidFill>
                <a:latin typeface="Calibri"/>
              </a:rPr>
              <a:t>G</a:t>
            </a:r>
            <a:r>
              <a:rPr lang="pl-PL" sz="3200" b="1" strike="noStrike" spc="-1" dirty="0">
                <a:solidFill>
                  <a:srgbClr val="17375E"/>
                </a:solidFill>
                <a:latin typeface="Calibri"/>
              </a:rPr>
              <a:t>ielo  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17375E"/>
                </a:solidFill>
                <a:latin typeface="Calibri"/>
              </a:rPr>
              <a:t>mgr Joanna Miller</a:t>
            </a: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17375E"/>
                </a:solidFill>
                <a:latin typeface="Calibri"/>
              </a:rPr>
              <a:t>Asystent Edyta Brodowska</a:t>
            </a:r>
            <a:endParaRPr lang="pl-PL" sz="3200" b="0" strike="noStrike" spc="-1" dirty="0">
              <a:latin typeface="Arial"/>
            </a:endParaRPr>
          </a:p>
        </p:txBody>
      </p:sp>
      <p:sp>
        <p:nvSpPr>
          <p:cNvPr id="248" name="pole tekstowe 6"/>
          <p:cNvSpPr/>
          <p:nvPr/>
        </p:nvSpPr>
        <p:spPr>
          <a:xfrm>
            <a:off x="323640" y="4149000"/>
            <a:ext cx="882000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17375E"/>
                </a:solidFill>
                <a:latin typeface="Calibri"/>
              </a:rPr>
              <a:t>Rocznik 2020</a:t>
            </a:r>
            <a:endParaRPr lang="pl-PL" sz="2800" b="0" strike="noStrike" spc="-1" dirty="0">
              <a:latin typeface="Arial"/>
            </a:endParaRPr>
          </a:p>
        </p:txBody>
      </p:sp>
      <p:pic>
        <p:nvPicPr>
          <p:cNvPr id="249" name="Picture 3"/>
          <p:cNvPicPr/>
          <p:nvPr/>
        </p:nvPicPr>
        <p:blipFill>
          <a:blip r:embed="rId3"/>
          <a:stretch/>
        </p:blipFill>
        <p:spPr>
          <a:xfrm>
            <a:off x="2584080" y="116640"/>
            <a:ext cx="6005160" cy="1295640"/>
          </a:xfrm>
          <a:prstGeom prst="rect">
            <a:avLst/>
          </a:prstGeom>
          <a:ln w="0">
            <a:noFill/>
          </a:ln>
        </p:spPr>
      </p:pic>
      <p:pic>
        <p:nvPicPr>
          <p:cNvPr id="250" name="Obraz 1"/>
          <p:cNvPicPr/>
          <p:nvPr/>
        </p:nvPicPr>
        <p:blipFill>
          <a:blip r:embed="rId4"/>
          <a:stretch/>
        </p:blipFill>
        <p:spPr>
          <a:xfrm>
            <a:off x="0" y="267480"/>
            <a:ext cx="2951280" cy="2232000"/>
          </a:xfrm>
          <a:prstGeom prst="rect">
            <a:avLst/>
          </a:prstGeom>
          <a:ln w="0">
            <a:noFill/>
          </a:ln>
        </p:spPr>
      </p:pic>
      <p:pic>
        <p:nvPicPr>
          <p:cNvPr id="251" name="Obraz 2"/>
          <p:cNvPicPr/>
          <p:nvPr/>
        </p:nvPicPr>
        <p:blipFill>
          <a:blip r:embed="rId5"/>
          <a:stretch/>
        </p:blipFill>
        <p:spPr>
          <a:xfrm>
            <a:off x="5618520" y="3182400"/>
            <a:ext cx="3671640" cy="367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53" name="Prostokąt 3"/>
          <p:cNvSpPr/>
          <p:nvPr/>
        </p:nvSpPr>
        <p:spPr>
          <a:xfrm>
            <a:off x="1753560" y="260640"/>
            <a:ext cx="5692947" cy="4215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5400" b="1" strike="noStrike" spc="-1" dirty="0">
                <a:solidFill>
                  <a:srgbClr val="FF0000"/>
                </a:solidFill>
                <a:latin typeface="Calibri"/>
              </a:rPr>
              <a:t>GRUPA   SÓWKI </a:t>
            </a:r>
            <a:endParaRPr lang="pl-PL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l-PL" sz="5400" b="1" strike="noStrike" spc="-1" dirty="0">
                <a:solidFill>
                  <a:srgbClr val="E46C0A"/>
                </a:solidFill>
                <a:latin typeface="Calibri"/>
              </a:rPr>
              <a:t>Grupa „0”</a:t>
            </a:r>
            <a:endParaRPr lang="pl-PL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3200" b="1" strike="noStrike" spc="-1" dirty="0">
                <a:solidFill>
                  <a:srgbClr val="FF0000"/>
                </a:solidFill>
                <a:latin typeface="Calibri"/>
              </a:rPr>
              <a:t>mgr Milena Maciszewska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3200" b="1" strike="noStrike" spc="-1" dirty="0">
                <a:solidFill>
                  <a:srgbClr val="FF0000"/>
                </a:solidFill>
                <a:latin typeface="Calibri"/>
              </a:rPr>
              <a:t>mgr Milena Wiloch</a:t>
            </a:r>
          </a:p>
          <a:p>
            <a:pPr>
              <a:lnSpc>
                <a:spcPct val="100000"/>
              </a:lnSpc>
              <a:buNone/>
            </a:pPr>
            <a:r>
              <a:rPr lang="pl-PL" sz="3200" b="1" spc="-1" dirty="0">
                <a:solidFill>
                  <a:srgbClr val="FF0000"/>
                </a:solidFill>
                <a:latin typeface="Calibri"/>
              </a:rPr>
              <a:t>mgr Irmina Jachimowicz</a:t>
            </a:r>
          </a:p>
          <a:p>
            <a:pPr>
              <a:lnSpc>
                <a:spcPct val="100000"/>
              </a:lnSpc>
              <a:buNone/>
            </a:pPr>
            <a:r>
              <a:rPr lang="pl-PL" sz="3200" b="1" spc="-1" dirty="0">
                <a:solidFill>
                  <a:srgbClr val="FF0000"/>
                </a:solidFill>
                <a:latin typeface="Calibri"/>
              </a:rPr>
              <a:t> Pomoc nauczyciel Anna Piętosa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3200" b="1" strike="noStrike" spc="-1" dirty="0">
                <a:solidFill>
                  <a:srgbClr val="FF0000"/>
                </a:solidFill>
                <a:latin typeface="Calibri"/>
              </a:rPr>
              <a:t>Asystent Henryka Soćko</a:t>
            </a:r>
            <a:endParaRPr lang="pl-PL" sz="3200" b="0" strike="noStrike" spc="-1" dirty="0">
              <a:latin typeface="Arial"/>
            </a:endParaRPr>
          </a:p>
        </p:txBody>
      </p:sp>
      <p:sp>
        <p:nvSpPr>
          <p:cNvPr id="254" name="pole tekstowe 4"/>
          <p:cNvSpPr/>
          <p:nvPr/>
        </p:nvSpPr>
        <p:spPr>
          <a:xfrm>
            <a:off x="548784" y="4228945"/>
            <a:ext cx="885672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17375E"/>
                </a:solidFill>
                <a:latin typeface="Calibri"/>
              </a:rPr>
              <a:t>Rocznik 2019</a:t>
            </a:r>
            <a:endParaRPr lang="pl-PL" sz="2800" b="0" strike="noStrike" spc="-1" dirty="0">
              <a:latin typeface="Arial"/>
            </a:endParaRPr>
          </a:p>
        </p:txBody>
      </p:sp>
      <p:pic>
        <p:nvPicPr>
          <p:cNvPr id="255" name="Obraz 1"/>
          <p:cNvPicPr/>
          <p:nvPr/>
        </p:nvPicPr>
        <p:blipFill>
          <a:blip r:embed="rId3"/>
          <a:stretch/>
        </p:blipFill>
        <p:spPr>
          <a:xfrm>
            <a:off x="5508000" y="35640"/>
            <a:ext cx="3961800" cy="273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866</Words>
  <Application>Microsoft Office PowerPoint</Application>
  <PresentationFormat>Pokaz na ekranie (4:3)</PresentationFormat>
  <Paragraphs>163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Witamy! W Przedszkolu nr 243 </vt:lpstr>
      <vt:lpstr> Dyrektor Przedszkola -     mgr Irmina Jachimowicz  Wicedyrektor -     mgr Milena Wiloch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ROZKŁAD DNIA  W PRZEDSZKOLU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Sprawy  organizacyjne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po wakacjach !</dc:title>
  <dc:subject/>
  <dc:creator>IRMINA</dc:creator>
  <dc:description/>
  <cp:lastModifiedBy>Irmina Jachimowicz</cp:lastModifiedBy>
  <cp:revision>114</cp:revision>
  <cp:lastPrinted>2024-09-05T12:03:46Z</cp:lastPrinted>
  <dcterms:created xsi:type="dcterms:W3CDTF">2015-08-31T15:47:51Z</dcterms:created>
  <dcterms:modified xsi:type="dcterms:W3CDTF">2025-09-02T11:22:37Z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Pokaz na ekranie (4:3)</vt:lpwstr>
  </property>
  <property fmtid="{D5CDD505-2E9C-101B-9397-08002B2CF9AE}" pid="4" name="Slides">
    <vt:i4>20</vt:i4>
  </property>
</Properties>
</file>