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56" r:id="rId4"/>
    <p:sldId id="257" r:id="rId5"/>
    <p:sldId id="258" r:id="rId6"/>
    <p:sldId id="259" r:id="rId7"/>
    <p:sldId id="262" r:id="rId8"/>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5268C7-481F-461F-BE85-FB7776751591}" v="1" dt="2026-09-16T08:54:23.6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E1E87C2-F162-17CE-6A83-C52E144F81E6}"/>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3CC4583C-593A-04EF-1F43-11F7E9CEE0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5529E480-F809-D1B2-BB43-5B2F1C38B259}"/>
              </a:ext>
            </a:extLst>
          </p:cNvPr>
          <p:cNvSpPr>
            <a:spLocks noGrp="1"/>
          </p:cNvSpPr>
          <p:nvPr>
            <p:ph type="dt" sz="half" idx="10"/>
          </p:nvPr>
        </p:nvSpPr>
        <p:spPr/>
        <p:txBody>
          <a:bodyPr/>
          <a:lstStyle/>
          <a:p>
            <a:fld id="{724E06BD-D4BE-4B16-851F-A9F42A5404E9}" type="datetimeFigureOut">
              <a:rPr lang="pl-PL" smtClean="0"/>
              <a:t>16.09.2026</a:t>
            </a:fld>
            <a:endParaRPr lang="pl-PL"/>
          </a:p>
        </p:txBody>
      </p:sp>
      <p:sp>
        <p:nvSpPr>
          <p:cNvPr id="5" name="Symbol zastępczy stopki 4">
            <a:extLst>
              <a:ext uri="{FF2B5EF4-FFF2-40B4-BE49-F238E27FC236}">
                <a16:creationId xmlns:a16="http://schemas.microsoft.com/office/drawing/2014/main" id="{AA8675C7-ADB1-C2A7-9023-E056E8E5623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253E31B6-6585-AD98-28E3-74A9798C4663}"/>
              </a:ext>
            </a:extLst>
          </p:cNvPr>
          <p:cNvSpPr>
            <a:spLocks noGrp="1"/>
          </p:cNvSpPr>
          <p:nvPr>
            <p:ph type="sldNum" sz="quarter" idx="12"/>
          </p:nvPr>
        </p:nvSpPr>
        <p:spPr/>
        <p:txBody>
          <a:bodyPr/>
          <a:lstStyle/>
          <a:p>
            <a:fld id="{82DCDC83-1219-4E44-B51F-76341FE77140}" type="slidenum">
              <a:rPr lang="pl-PL" smtClean="0"/>
              <a:t>‹#›</a:t>
            </a:fld>
            <a:endParaRPr lang="pl-PL"/>
          </a:p>
        </p:txBody>
      </p:sp>
    </p:spTree>
    <p:extLst>
      <p:ext uri="{BB962C8B-B14F-4D97-AF65-F5344CB8AC3E}">
        <p14:creationId xmlns:p14="http://schemas.microsoft.com/office/powerpoint/2010/main" val="544739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2D5280-07C2-32BB-F726-50A58B02A6B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13AAF9D8-505A-2189-B48A-EC181AD7DB4C}"/>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19698B00-7611-3617-82D0-F838CB7D7E1D}"/>
              </a:ext>
            </a:extLst>
          </p:cNvPr>
          <p:cNvSpPr>
            <a:spLocks noGrp="1"/>
          </p:cNvSpPr>
          <p:nvPr>
            <p:ph type="dt" sz="half" idx="10"/>
          </p:nvPr>
        </p:nvSpPr>
        <p:spPr/>
        <p:txBody>
          <a:bodyPr/>
          <a:lstStyle/>
          <a:p>
            <a:fld id="{724E06BD-D4BE-4B16-851F-A9F42A5404E9}" type="datetimeFigureOut">
              <a:rPr lang="pl-PL" smtClean="0"/>
              <a:t>16.09.2026</a:t>
            </a:fld>
            <a:endParaRPr lang="pl-PL"/>
          </a:p>
        </p:txBody>
      </p:sp>
      <p:sp>
        <p:nvSpPr>
          <p:cNvPr id="5" name="Symbol zastępczy stopki 4">
            <a:extLst>
              <a:ext uri="{FF2B5EF4-FFF2-40B4-BE49-F238E27FC236}">
                <a16:creationId xmlns:a16="http://schemas.microsoft.com/office/drawing/2014/main" id="{AEAA7B5C-9165-13EF-EEC8-393D6627781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8EB5DC95-8B64-3A5B-D524-6A7C19058968}"/>
              </a:ext>
            </a:extLst>
          </p:cNvPr>
          <p:cNvSpPr>
            <a:spLocks noGrp="1"/>
          </p:cNvSpPr>
          <p:nvPr>
            <p:ph type="sldNum" sz="quarter" idx="12"/>
          </p:nvPr>
        </p:nvSpPr>
        <p:spPr/>
        <p:txBody>
          <a:bodyPr/>
          <a:lstStyle/>
          <a:p>
            <a:fld id="{82DCDC83-1219-4E44-B51F-76341FE77140}" type="slidenum">
              <a:rPr lang="pl-PL" smtClean="0"/>
              <a:t>‹#›</a:t>
            </a:fld>
            <a:endParaRPr lang="pl-PL"/>
          </a:p>
        </p:txBody>
      </p:sp>
    </p:spTree>
    <p:extLst>
      <p:ext uri="{BB962C8B-B14F-4D97-AF65-F5344CB8AC3E}">
        <p14:creationId xmlns:p14="http://schemas.microsoft.com/office/powerpoint/2010/main" val="1715198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27AC077-FAE0-1A25-19E7-449BBDB72B0F}"/>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8261E98A-874C-D06A-3B70-029F93B7B1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B2B19449-CDA9-8A6F-A6C6-DB7F9063E27D}"/>
              </a:ext>
            </a:extLst>
          </p:cNvPr>
          <p:cNvSpPr>
            <a:spLocks noGrp="1"/>
          </p:cNvSpPr>
          <p:nvPr>
            <p:ph type="dt" sz="half" idx="10"/>
          </p:nvPr>
        </p:nvSpPr>
        <p:spPr/>
        <p:txBody>
          <a:bodyPr/>
          <a:lstStyle/>
          <a:p>
            <a:fld id="{724E06BD-D4BE-4B16-851F-A9F42A5404E9}" type="datetimeFigureOut">
              <a:rPr lang="pl-PL" smtClean="0"/>
              <a:t>16.09.2026</a:t>
            </a:fld>
            <a:endParaRPr lang="pl-PL"/>
          </a:p>
        </p:txBody>
      </p:sp>
      <p:sp>
        <p:nvSpPr>
          <p:cNvPr id="5" name="Symbol zastępczy stopki 4">
            <a:extLst>
              <a:ext uri="{FF2B5EF4-FFF2-40B4-BE49-F238E27FC236}">
                <a16:creationId xmlns:a16="http://schemas.microsoft.com/office/drawing/2014/main" id="{4625F652-FCFA-5A3E-8F70-7CC6EC7D5467}"/>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1715CFE-4452-F6D1-AFDF-769549C62B21}"/>
              </a:ext>
            </a:extLst>
          </p:cNvPr>
          <p:cNvSpPr>
            <a:spLocks noGrp="1"/>
          </p:cNvSpPr>
          <p:nvPr>
            <p:ph type="sldNum" sz="quarter" idx="12"/>
          </p:nvPr>
        </p:nvSpPr>
        <p:spPr/>
        <p:txBody>
          <a:bodyPr/>
          <a:lstStyle/>
          <a:p>
            <a:fld id="{82DCDC83-1219-4E44-B51F-76341FE77140}" type="slidenum">
              <a:rPr lang="pl-PL" smtClean="0"/>
              <a:t>‹#›</a:t>
            </a:fld>
            <a:endParaRPr lang="pl-PL"/>
          </a:p>
        </p:txBody>
      </p:sp>
    </p:spTree>
    <p:extLst>
      <p:ext uri="{BB962C8B-B14F-4D97-AF65-F5344CB8AC3E}">
        <p14:creationId xmlns:p14="http://schemas.microsoft.com/office/powerpoint/2010/main" val="3701702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9014DF3-FC22-A7C4-0764-047F67F860D0}"/>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FE7F158F-5E13-3BCF-5465-6533EEEF250F}"/>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7D5D022F-ED09-C90B-904C-6F41FF1A6764}"/>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EC3DE6D5-9E28-9B74-3C37-3E27FA5880F5}"/>
              </a:ext>
            </a:extLst>
          </p:cNvPr>
          <p:cNvSpPr>
            <a:spLocks noGrp="1"/>
          </p:cNvSpPr>
          <p:nvPr>
            <p:ph type="dt" sz="half" idx="10"/>
          </p:nvPr>
        </p:nvSpPr>
        <p:spPr/>
        <p:txBody>
          <a:bodyPr/>
          <a:lstStyle/>
          <a:p>
            <a:fld id="{724E06BD-D4BE-4B16-851F-A9F42A5404E9}" type="datetimeFigureOut">
              <a:rPr lang="pl-PL" smtClean="0"/>
              <a:t>16.09.2026</a:t>
            </a:fld>
            <a:endParaRPr lang="pl-PL"/>
          </a:p>
        </p:txBody>
      </p:sp>
      <p:sp>
        <p:nvSpPr>
          <p:cNvPr id="6" name="Symbol zastępczy stopki 5">
            <a:extLst>
              <a:ext uri="{FF2B5EF4-FFF2-40B4-BE49-F238E27FC236}">
                <a16:creationId xmlns:a16="http://schemas.microsoft.com/office/drawing/2014/main" id="{FEF1BB31-7E8A-C325-1BBF-A8E61F1A00A5}"/>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A2CD7EC7-8521-7FC5-D0BF-5E3588A23EAA}"/>
              </a:ext>
            </a:extLst>
          </p:cNvPr>
          <p:cNvSpPr>
            <a:spLocks noGrp="1"/>
          </p:cNvSpPr>
          <p:nvPr>
            <p:ph type="sldNum" sz="quarter" idx="12"/>
          </p:nvPr>
        </p:nvSpPr>
        <p:spPr/>
        <p:txBody>
          <a:bodyPr/>
          <a:lstStyle/>
          <a:p>
            <a:fld id="{82DCDC83-1219-4E44-B51F-76341FE77140}" type="slidenum">
              <a:rPr lang="pl-PL" smtClean="0"/>
              <a:t>‹#›</a:t>
            </a:fld>
            <a:endParaRPr lang="pl-PL"/>
          </a:p>
        </p:txBody>
      </p:sp>
    </p:spTree>
    <p:extLst>
      <p:ext uri="{BB962C8B-B14F-4D97-AF65-F5344CB8AC3E}">
        <p14:creationId xmlns:p14="http://schemas.microsoft.com/office/powerpoint/2010/main" val="301737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54A68E3-D54E-18DF-6F9D-352647FE75F3}"/>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01F02DDA-ECB7-B3FA-E079-A8E1312618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4C1BB348-785E-876F-740D-1085066BB1CF}"/>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85B5BFF8-4C9B-7C28-A617-C8A007FD7D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78A3488E-F739-2409-8314-B76ED6C3C1FE}"/>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E7A26E76-6BD4-F472-2D6E-F1E948BCE5C9}"/>
              </a:ext>
            </a:extLst>
          </p:cNvPr>
          <p:cNvSpPr>
            <a:spLocks noGrp="1"/>
          </p:cNvSpPr>
          <p:nvPr>
            <p:ph type="dt" sz="half" idx="10"/>
          </p:nvPr>
        </p:nvSpPr>
        <p:spPr/>
        <p:txBody>
          <a:bodyPr/>
          <a:lstStyle/>
          <a:p>
            <a:fld id="{724E06BD-D4BE-4B16-851F-A9F42A5404E9}" type="datetimeFigureOut">
              <a:rPr lang="pl-PL" smtClean="0"/>
              <a:t>16.09.2026</a:t>
            </a:fld>
            <a:endParaRPr lang="pl-PL"/>
          </a:p>
        </p:txBody>
      </p:sp>
      <p:sp>
        <p:nvSpPr>
          <p:cNvPr id="8" name="Symbol zastępczy stopki 7">
            <a:extLst>
              <a:ext uri="{FF2B5EF4-FFF2-40B4-BE49-F238E27FC236}">
                <a16:creationId xmlns:a16="http://schemas.microsoft.com/office/drawing/2014/main" id="{510EE2E8-4A4F-2AEB-B852-2A4B2E68CA92}"/>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4E1A6384-77A8-95BB-2B0B-4B7023322585}"/>
              </a:ext>
            </a:extLst>
          </p:cNvPr>
          <p:cNvSpPr>
            <a:spLocks noGrp="1"/>
          </p:cNvSpPr>
          <p:nvPr>
            <p:ph type="sldNum" sz="quarter" idx="12"/>
          </p:nvPr>
        </p:nvSpPr>
        <p:spPr/>
        <p:txBody>
          <a:bodyPr/>
          <a:lstStyle/>
          <a:p>
            <a:fld id="{82DCDC83-1219-4E44-B51F-76341FE77140}" type="slidenum">
              <a:rPr lang="pl-PL" smtClean="0"/>
              <a:t>‹#›</a:t>
            </a:fld>
            <a:endParaRPr lang="pl-PL"/>
          </a:p>
        </p:txBody>
      </p:sp>
    </p:spTree>
    <p:extLst>
      <p:ext uri="{BB962C8B-B14F-4D97-AF65-F5344CB8AC3E}">
        <p14:creationId xmlns:p14="http://schemas.microsoft.com/office/powerpoint/2010/main" val="1418666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D041E6D-540E-90B5-8B25-088DFB69E551}"/>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83691D11-CA5A-DE84-B768-98126A6B6A45}"/>
              </a:ext>
            </a:extLst>
          </p:cNvPr>
          <p:cNvSpPr>
            <a:spLocks noGrp="1"/>
          </p:cNvSpPr>
          <p:nvPr>
            <p:ph type="dt" sz="half" idx="10"/>
          </p:nvPr>
        </p:nvSpPr>
        <p:spPr/>
        <p:txBody>
          <a:bodyPr/>
          <a:lstStyle/>
          <a:p>
            <a:fld id="{724E06BD-D4BE-4B16-851F-A9F42A5404E9}" type="datetimeFigureOut">
              <a:rPr lang="pl-PL" smtClean="0"/>
              <a:t>16.09.2026</a:t>
            </a:fld>
            <a:endParaRPr lang="pl-PL"/>
          </a:p>
        </p:txBody>
      </p:sp>
      <p:sp>
        <p:nvSpPr>
          <p:cNvPr id="4" name="Symbol zastępczy stopki 3">
            <a:extLst>
              <a:ext uri="{FF2B5EF4-FFF2-40B4-BE49-F238E27FC236}">
                <a16:creationId xmlns:a16="http://schemas.microsoft.com/office/drawing/2014/main" id="{0C01B076-B343-4FC5-7E62-1151F8E91EA7}"/>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8D5574D3-9564-537E-8151-E53173B5BFDE}"/>
              </a:ext>
            </a:extLst>
          </p:cNvPr>
          <p:cNvSpPr>
            <a:spLocks noGrp="1"/>
          </p:cNvSpPr>
          <p:nvPr>
            <p:ph type="sldNum" sz="quarter" idx="12"/>
          </p:nvPr>
        </p:nvSpPr>
        <p:spPr/>
        <p:txBody>
          <a:bodyPr/>
          <a:lstStyle/>
          <a:p>
            <a:fld id="{82DCDC83-1219-4E44-B51F-76341FE77140}" type="slidenum">
              <a:rPr lang="pl-PL" smtClean="0"/>
              <a:t>‹#›</a:t>
            </a:fld>
            <a:endParaRPr lang="pl-PL"/>
          </a:p>
        </p:txBody>
      </p:sp>
    </p:spTree>
    <p:extLst>
      <p:ext uri="{BB962C8B-B14F-4D97-AF65-F5344CB8AC3E}">
        <p14:creationId xmlns:p14="http://schemas.microsoft.com/office/powerpoint/2010/main" val="794302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3EDDFEF3-09D6-72D9-0FA5-3282DC7BB978}"/>
              </a:ext>
            </a:extLst>
          </p:cNvPr>
          <p:cNvSpPr>
            <a:spLocks noGrp="1"/>
          </p:cNvSpPr>
          <p:nvPr>
            <p:ph type="dt" sz="half" idx="10"/>
          </p:nvPr>
        </p:nvSpPr>
        <p:spPr/>
        <p:txBody>
          <a:bodyPr/>
          <a:lstStyle/>
          <a:p>
            <a:fld id="{724E06BD-D4BE-4B16-851F-A9F42A5404E9}" type="datetimeFigureOut">
              <a:rPr lang="pl-PL" smtClean="0"/>
              <a:t>16.09.2026</a:t>
            </a:fld>
            <a:endParaRPr lang="pl-PL"/>
          </a:p>
        </p:txBody>
      </p:sp>
      <p:sp>
        <p:nvSpPr>
          <p:cNvPr id="3" name="Symbol zastępczy stopki 2">
            <a:extLst>
              <a:ext uri="{FF2B5EF4-FFF2-40B4-BE49-F238E27FC236}">
                <a16:creationId xmlns:a16="http://schemas.microsoft.com/office/drawing/2014/main" id="{E1B62EBD-1C2D-D34F-2CC1-A22FC73A425B}"/>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5FA6D5AE-08E6-123E-370D-614A150C8C7A}"/>
              </a:ext>
            </a:extLst>
          </p:cNvPr>
          <p:cNvSpPr>
            <a:spLocks noGrp="1"/>
          </p:cNvSpPr>
          <p:nvPr>
            <p:ph type="sldNum" sz="quarter" idx="12"/>
          </p:nvPr>
        </p:nvSpPr>
        <p:spPr/>
        <p:txBody>
          <a:bodyPr/>
          <a:lstStyle/>
          <a:p>
            <a:fld id="{82DCDC83-1219-4E44-B51F-76341FE77140}" type="slidenum">
              <a:rPr lang="pl-PL" smtClean="0"/>
              <a:t>‹#›</a:t>
            </a:fld>
            <a:endParaRPr lang="pl-PL"/>
          </a:p>
        </p:txBody>
      </p:sp>
    </p:spTree>
    <p:extLst>
      <p:ext uri="{BB962C8B-B14F-4D97-AF65-F5344CB8AC3E}">
        <p14:creationId xmlns:p14="http://schemas.microsoft.com/office/powerpoint/2010/main" val="3056974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AF3329D-08C7-C6E9-51CF-791A50F3AE48}"/>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21FAB52E-E7BE-0D88-E76F-0FD0E6626E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83A200D9-D3D3-5C8A-AF98-C04C2ED9FC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2B0CE233-0FE7-7023-C61B-8FE2A945ED87}"/>
              </a:ext>
            </a:extLst>
          </p:cNvPr>
          <p:cNvSpPr>
            <a:spLocks noGrp="1"/>
          </p:cNvSpPr>
          <p:nvPr>
            <p:ph type="dt" sz="half" idx="10"/>
          </p:nvPr>
        </p:nvSpPr>
        <p:spPr/>
        <p:txBody>
          <a:bodyPr/>
          <a:lstStyle/>
          <a:p>
            <a:fld id="{724E06BD-D4BE-4B16-851F-A9F42A5404E9}" type="datetimeFigureOut">
              <a:rPr lang="pl-PL" smtClean="0"/>
              <a:t>16.09.2026</a:t>
            </a:fld>
            <a:endParaRPr lang="pl-PL"/>
          </a:p>
        </p:txBody>
      </p:sp>
      <p:sp>
        <p:nvSpPr>
          <p:cNvPr id="6" name="Symbol zastępczy stopki 5">
            <a:extLst>
              <a:ext uri="{FF2B5EF4-FFF2-40B4-BE49-F238E27FC236}">
                <a16:creationId xmlns:a16="http://schemas.microsoft.com/office/drawing/2014/main" id="{6BCD3594-A48D-D81A-8659-352386837CF4}"/>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DBD6930-B585-4696-984A-11D1E888ED2E}"/>
              </a:ext>
            </a:extLst>
          </p:cNvPr>
          <p:cNvSpPr>
            <a:spLocks noGrp="1"/>
          </p:cNvSpPr>
          <p:nvPr>
            <p:ph type="sldNum" sz="quarter" idx="12"/>
          </p:nvPr>
        </p:nvSpPr>
        <p:spPr/>
        <p:txBody>
          <a:bodyPr/>
          <a:lstStyle/>
          <a:p>
            <a:fld id="{82DCDC83-1219-4E44-B51F-76341FE77140}" type="slidenum">
              <a:rPr lang="pl-PL" smtClean="0"/>
              <a:t>‹#›</a:t>
            </a:fld>
            <a:endParaRPr lang="pl-PL"/>
          </a:p>
        </p:txBody>
      </p:sp>
    </p:spTree>
    <p:extLst>
      <p:ext uri="{BB962C8B-B14F-4D97-AF65-F5344CB8AC3E}">
        <p14:creationId xmlns:p14="http://schemas.microsoft.com/office/powerpoint/2010/main" val="1991207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9DB345B-0B38-9FF4-52CD-37EAA682A106}"/>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7667DD47-7A63-E16A-3ED9-2898D91698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EA47BF51-81CF-0D95-FC21-D6BD2A22EB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C1346455-C210-CC6F-66FD-C5416DB1FB08}"/>
              </a:ext>
            </a:extLst>
          </p:cNvPr>
          <p:cNvSpPr>
            <a:spLocks noGrp="1"/>
          </p:cNvSpPr>
          <p:nvPr>
            <p:ph type="dt" sz="half" idx="10"/>
          </p:nvPr>
        </p:nvSpPr>
        <p:spPr/>
        <p:txBody>
          <a:bodyPr/>
          <a:lstStyle/>
          <a:p>
            <a:fld id="{724E06BD-D4BE-4B16-851F-A9F42A5404E9}" type="datetimeFigureOut">
              <a:rPr lang="pl-PL" smtClean="0"/>
              <a:t>16.09.2026</a:t>
            </a:fld>
            <a:endParaRPr lang="pl-PL"/>
          </a:p>
        </p:txBody>
      </p:sp>
      <p:sp>
        <p:nvSpPr>
          <p:cNvPr id="6" name="Symbol zastępczy stopki 5">
            <a:extLst>
              <a:ext uri="{FF2B5EF4-FFF2-40B4-BE49-F238E27FC236}">
                <a16:creationId xmlns:a16="http://schemas.microsoft.com/office/drawing/2014/main" id="{6491AD10-9D4D-92C0-472F-120F1C053A4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2A84CED2-60EA-2669-63B3-E5436E635C8A}"/>
              </a:ext>
            </a:extLst>
          </p:cNvPr>
          <p:cNvSpPr>
            <a:spLocks noGrp="1"/>
          </p:cNvSpPr>
          <p:nvPr>
            <p:ph type="sldNum" sz="quarter" idx="12"/>
          </p:nvPr>
        </p:nvSpPr>
        <p:spPr/>
        <p:txBody>
          <a:bodyPr/>
          <a:lstStyle/>
          <a:p>
            <a:fld id="{82DCDC83-1219-4E44-B51F-76341FE77140}" type="slidenum">
              <a:rPr lang="pl-PL" smtClean="0"/>
              <a:t>‹#›</a:t>
            </a:fld>
            <a:endParaRPr lang="pl-PL"/>
          </a:p>
        </p:txBody>
      </p:sp>
    </p:spTree>
    <p:extLst>
      <p:ext uri="{BB962C8B-B14F-4D97-AF65-F5344CB8AC3E}">
        <p14:creationId xmlns:p14="http://schemas.microsoft.com/office/powerpoint/2010/main" val="2725140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38C153F-9D58-0C01-E89A-230FEAAA7C44}"/>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A73BB402-AA2B-84BE-5E75-1A156C1925E6}"/>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35A108F-35C0-E0A2-6DCF-B75CA41CFF3B}"/>
              </a:ext>
            </a:extLst>
          </p:cNvPr>
          <p:cNvSpPr>
            <a:spLocks noGrp="1"/>
          </p:cNvSpPr>
          <p:nvPr>
            <p:ph type="dt" sz="half" idx="10"/>
          </p:nvPr>
        </p:nvSpPr>
        <p:spPr/>
        <p:txBody>
          <a:bodyPr/>
          <a:lstStyle/>
          <a:p>
            <a:fld id="{724E06BD-D4BE-4B16-851F-A9F42A5404E9}" type="datetimeFigureOut">
              <a:rPr lang="pl-PL" smtClean="0"/>
              <a:t>16.09.2026</a:t>
            </a:fld>
            <a:endParaRPr lang="pl-PL"/>
          </a:p>
        </p:txBody>
      </p:sp>
      <p:sp>
        <p:nvSpPr>
          <p:cNvPr id="5" name="Symbol zastępczy stopki 4">
            <a:extLst>
              <a:ext uri="{FF2B5EF4-FFF2-40B4-BE49-F238E27FC236}">
                <a16:creationId xmlns:a16="http://schemas.microsoft.com/office/drawing/2014/main" id="{450CF674-64C3-0EDF-8EB1-9578E903116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D1F509AB-8A70-7BCC-7F54-DC23077190E2}"/>
              </a:ext>
            </a:extLst>
          </p:cNvPr>
          <p:cNvSpPr>
            <a:spLocks noGrp="1"/>
          </p:cNvSpPr>
          <p:nvPr>
            <p:ph type="sldNum" sz="quarter" idx="12"/>
          </p:nvPr>
        </p:nvSpPr>
        <p:spPr/>
        <p:txBody>
          <a:bodyPr/>
          <a:lstStyle/>
          <a:p>
            <a:fld id="{82DCDC83-1219-4E44-B51F-76341FE77140}" type="slidenum">
              <a:rPr lang="pl-PL" smtClean="0"/>
              <a:t>‹#›</a:t>
            </a:fld>
            <a:endParaRPr lang="pl-PL"/>
          </a:p>
        </p:txBody>
      </p:sp>
    </p:spTree>
    <p:extLst>
      <p:ext uri="{BB962C8B-B14F-4D97-AF65-F5344CB8AC3E}">
        <p14:creationId xmlns:p14="http://schemas.microsoft.com/office/powerpoint/2010/main" val="1698887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E731F76D-8F1D-A384-2192-F0274F445F91}"/>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14054687-89D3-2CD9-764D-D5AAD18A98A7}"/>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1F493836-7023-514B-8981-F2DCA5831DE2}"/>
              </a:ext>
            </a:extLst>
          </p:cNvPr>
          <p:cNvSpPr>
            <a:spLocks noGrp="1"/>
          </p:cNvSpPr>
          <p:nvPr>
            <p:ph type="dt" sz="half" idx="10"/>
          </p:nvPr>
        </p:nvSpPr>
        <p:spPr/>
        <p:txBody>
          <a:bodyPr/>
          <a:lstStyle/>
          <a:p>
            <a:fld id="{724E06BD-D4BE-4B16-851F-A9F42A5404E9}" type="datetimeFigureOut">
              <a:rPr lang="pl-PL" smtClean="0"/>
              <a:t>16.09.2026</a:t>
            </a:fld>
            <a:endParaRPr lang="pl-PL"/>
          </a:p>
        </p:txBody>
      </p:sp>
      <p:sp>
        <p:nvSpPr>
          <p:cNvPr id="5" name="Symbol zastępczy stopki 4">
            <a:extLst>
              <a:ext uri="{FF2B5EF4-FFF2-40B4-BE49-F238E27FC236}">
                <a16:creationId xmlns:a16="http://schemas.microsoft.com/office/drawing/2014/main" id="{9A43CC43-7FDD-40A0-614F-3F8EA190B74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D1314840-CB2A-1972-400A-F5B305DF35CD}"/>
              </a:ext>
            </a:extLst>
          </p:cNvPr>
          <p:cNvSpPr>
            <a:spLocks noGrp="1"/>
          </p:cNvSpPr>
          <p:nvPr>
            <p:ph type="sldNum" sz="quarter" idx="12"/>
          </p:nvPr>
        </p:nvSpPr>
        <p:spPr/>
        <p:txBody>
          <a:bodyPr/>
          <a:lstStyle/>
          <a:p>
            <a:fld id="{82DCDC83-1219-4E44-B51F-76341FE77140}" type="slidenum">
              <a:rPr lang="pl-PL" smtClean="0"/>
              <a:t>‹#›</a:t>
            </a:fld>
            <a:endParaRPr lang="pl-PL"/>
          </a:p>
        </p:txBody>
      </p:sp>
    </p:spTree>
    <p:extLst>
      <p:ext uri="{BB962C8B-B14F-4D97-AF65-F5344CB8AC3E}">
        <p14:creationId xmlns:p14="http://schemas.microsoft.com/office/powerpoint/2010/main" val="3372002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E78ABC96-DD99-70C6-5CC2-8F75B20C85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84603670-1B5E-D3BC-85C0-31DD14CA8C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6B5F893-BB85-34FF-46C1-E0B9F6BF61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24E06BD-D4BE-4B16-851F-A9F42A5404E9}" type="datetimeFigureOut">
              <a:rPr lang="pl-PL" smtClean="0"/>
              <a:t>16.09.2026</a:t>
            </a:fld>
            <a:endParaRPr lang="pl-PL"/>
          </a:p>
        </p:txBody>
      </p:sp>
      <p:sp>
        <p:nvSpPr>
          <p:cNvPr id="5" name="Symbol zastępczy stopki 4">
            <a:extLst>
              <a:ext uri="{FF2B5EF4-FFF2-40B4-BE49-F238E27FC236}">
                <a16:creationId xmlns:a16="http://schemas.microsoft.com/office/drawing/2014/main" id="{C8907E58-62CC-6C10-C032-C3E9E32D14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28082B61-561B-B2D7-8973-79C7E36A31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2DCDC83-1219-4E44-B51F-76341FE77140}" type="slidenum">
              <a:rPr lang="pl-PL" smtClean="0"/>
              <a:t>‹#›</a:t>
            </a:fld>
            <a:endParaRPr lang="pl-PL"/>
          </a:p>
        </p:txBody>
      </p:sp>
    </p:spTree>
    <p:extLst>
      <p:ext uri="{BB962C8B-B14F-4D97-AF65-F5344CB8AC3E}">
        <p14:creationId xmlns:p14="http://schemas.microsoft.com/office/powerpoint/2010/main" val="4215775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ole tekstowe 5">
            <a:extLst>
              <a:ext uri="{FF2B5EF4-FFF2-40B4-BE49-F238E27FC236}">
                <a16:creationId xmlns:a16="http://schemas.microsoft.com/office/drawing/2014/main" id="{7DBD580B-CEA5-4C97-8A9C-49B70AE9D817}"/>
              </a:ext>
            </a:extLst>
          </p:cNvPr>
          <p:cNvSpPr txBox="1"/>
          <p:nvPr/>
        </p:nvSpPr>
        <p:spPr>
          <a:xfrm>
            <a:off x="986092" y="648313"/>
            <a:ext cx="8404796" cy="5570756"/>
          </a:xfrm>
          <a:prstGeom prst="rect">
            <a:avLst/>
          </a:prstGeom>
          <a:noFill/>
        </p:spPr>
        <p:txBody>
          <a:bodyPr wrap="square">
            <a:spAutoFit/>
          </a:bodyPr>
          <a:lstStyle/>
          <a:p>
            <a:endParaRPr lang="pl-PL" dirty="0"/>
          </a:p>
          <a:p>
            <a:pPr algn="ctr"/>
            <a:r>
              <a:rPr lang="pl-PL" sz="3200" b="1" dirty="0">
                <a:solidFill>
                  <a:schemeClr val="accent6">
                    <a:lumMod val="75000"/>
                  </a:schemeClr>
                </a:solidFill>
              </a:rPr>
              <a:t>Projekty eTwinning to  </a:t>
            </a:r>
          </a:p>
          <a:p>
            <a:r>
              <a:rPr lang="pl-PL" dirty="0"/>
              <a:t>międzynarodowe inicjatywy edukacyjne, które umożliwiają szkołom i nauczycielom współpracę online, rozwijając umiejętności uczniów i promując wymianę kulturową.</a:t>
            </a:r>
          </a:p>
          <a:p>
            <a:r>
              <a:rPr lang="pl-PL" dirty="0"/>
              <a:t>Co to jest eTwinning?</a:t>
            </a:r>
          </a:p>
          <a:p>
            <a:r>
              <a:rPr lang="pl-PL" dirty="0"/>
              <a:t>eTwinning to program Unii Europejskiej, który powstał w</a:t>
            </a:r>
          </a:p>
          <a:p>
            <a:r>
              <a:rPr lang="pl-PL" dirty="0"/>
              <a:t> 2005 roku, mający na celu wspieranie współpracy między szkołami w Europie i poza nią. Umożliwia nauczycielom i uczniom realizację projektów edukacyjnych za pomocą mediów elektronicznych, co sprzyja wymianie informacji i materiałów do nauki</a:t>
            </a:r>
          </a:p>
          <a:p>
            <a:r>
              <a:rPr lang="pl-PL" b="1" dirty="0"/>
              <a:t>Cele i korzyści</a:t>
            </a:r>
          </a:p>
          <a:p>
            <a:pPr lvl="0"/>
            <a:r>
              <a:rPr lang="pl-PL" b="1" dirty="0"/>
              <a:t>Rozwój umiejętności</a:t>
            </a:r>
            <a:r>
              <a:rPr lang="pl-PL" dirty="0"/>
              <a:t>: Projekty eTwinning pomagają uczniom rozwijać kluczowe kompetencje, takie jak umiejętność współpracy, posługiwanie się technologią oraz kreatywne i krytyczne myślenie</a:t>
            </a:r>
          </a:p>
          <a:p>
            <a:r>
              <a:rPr lang="pl-PL" b="1" dirty="0"/>
              <a:t>Wymiana kulturowa: </a:t>
            </a:r>
            <a:r>
              <a:rPr lang="pl-PL" dirty="0"/>
              <a:t>Uczniowie mają okazję poznawać różnorodne kultury i perspektywy, co sprzyja otwartości na świat</a:t>
            </a:r>
          </a:p>
          <a:p>
            <a:r>
              <a:rPr lang="pl-PL" b="1" dirty="0"/>
              <a:t>Wsparcie dla nauczycieli</a:t>
            </a:r>
            <a:r>
              <a:rPr lang="pl-PL" dirty="0"/>
              <a:t>: Program oferuje nauczycielom możliwość doskonalenia zawodowego oraz wymiany doświadczeń z kolegami z innych krajów</a:t>
            </a:r>
          </a:p>
          <a:p>
            <a:endParaRPr lang="pl-PL" dirty="0"/>
          </a:p>
        </p:txBody>
      </p:sp>
      <p:pic>
        <p:nvPicPr>
          <p:cNvPr id="12" name="Obraz 11">
            <a:extLst>
              <a:ext uri="{FF2B5EF4-FFF2-40B4-BE49-F238E27FC236}">
                <a16:creationId xmlns:a16="http://schemas.microsoft.com/office/drawing/2014/main" id="{6352FAAD-C1E7-ECEE-C2D7-CCDB336AD004}"/>
              </a:ext>
            </a:extLst>
          </p:cNvPr>
          <p:cNvPicPr>
            <a:picLocks noChangeAspect="1"/>
          </p:cNvPicPr>
          <p:nvPr/>
        </p:nvPicPr>
        <p:blipFill>
          <a:blip r:embed="rId4"/>
          <a:stretch>
            <a:fillRect/>
          </a:stretch>
        </p:blipFill>
        <p:spPr>
          <a:xfrm>
            <a:off x="9390888" y="328612"/>
            <a:ext cx="1885950" cy="1285875"/>
          </a:xfrm>
          <a:prstGeom prst="rect">
            <a:avLst/>
          </a:prstGeom>
        </p:spPr>
      </p:pic>
      <p:pic>
        <p:nvPicPr>
          <p:cNvPr id="3" name="sounds-of-nature-forest-night-birds-insects (1)">
            <a:hlinkClick r:id="" action="ppaction://media"/>
            <a:extLst>
              <a:ext uri="{FF2B5EF4-FFF2-40B4-BE49-F238E27FC236}">
                <a16:creationId xmlns:a16="http://schemas.microsoft.com/office/drawing/2014/main" id="{D47F45DB-88E8-CACA-9032-D84207D4D7F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64224" y="3958389"/>
            <a:ext cx="609600" cy="304800"/>
          </a:xfrm>
          <a:prstGeom prst="rect">
            <a:avLst/>
          </a:prstGeom>
        </p:spPr>
      </p:pic>
    </p:spTree>
    <p:extLst>
      <p:ext uri="{BB962C8B-B14F-4D97-AF65-F5344CB8AC3E}">
        <p14:creationId xmlns:p14="http://schemas.microsoft.com/office/powerpoint/2010/main" val="19099889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8485" numSld="999"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ole tekstowe 5">
            <a:extLst>
              <a:ext uri="{FF2B5EF4-FFF2-40B4-BE49-F238E27FC236}">
                <a16:creationId xmlns:a16="http://schemas.microsoft.com/office/drawing/2014/main" id="{A03AFB62-A903-80C1-3C98-3D292F4B1A60}"/>
              </a:ext>
            </a:extLst>
          </p:cNvPr>
          <p:cNvSpPr txBox="1"/>
          <p:nvPr/>
        </p:nvSpPr>
        <p:spPr>
          <a:xfrm>
            <a:off x="1042416" y="328506"/>
            <a:ext cx="8933688" cy="6301725"/>
          </a:xfrm>
          <a:prstGeom prst="rect">
            <a:avLst/>
          </a:prstGeom>
          <a:noFill/>
        </p:spPr>
        <p:txBody>
          <a:bodyPr wrap="square">
            <a:spAutoFit/>
          </a:bodyPr>
          <a:lstStyle/>
          <a:p>
            <a:r>
              <a:rPr lang="pl-PL" sz="2400" dirty="0">
                <a:solidFill>
                  <a:schemeClr val="accent6">
                    <a:lumMod val="75000"/>
                  </a:schemeClr>
                </a:solidFill>
              </a:rPr>
              <a:t>Projekty eTwinning to doskonała okazja dla szkół i nauczycieli do nawiązywania międzynarodowych kontaktów, rozwijania umiejętności uczniów oraz wzbogacania oferty edukacyjnej. Dzięki elastyczności programu, każdy nauczyciel może dostosować tematykę projektu do potrzeb swoich uczniów, co czyni eTwinning atrakcyjną platformą współpracy edukacyjnej</a:t>
            </a:r>
          </a:p>
          <a:p>
            <a:endParaRPr lang="pl-PL" sz="2400" dirty="0">
              <a:solidFill>
                <a:srgbClr val="0070C0"/>
              </a:solidFill>
            </a:endParaRPr>
          </a:p>
          <a:p>
            <a:pPr fontAlgn="t">
              <a:lnSpc>
                <a:spcPts val="1500"/>
              </a:lnSpc>
              <a:buNone/>
            </a:pPr>
            <a:r>
              <a:rPr lang="pl-PL" sz="2400" b="1" dirty="0">
                <a:solidFill>
                  <a:srgbClr val="0070C0"/>
                </a:solidFill>
                <a:latin typeface="Segoe UI" panose="020B0502040204020203" pitchFamily="34" charset="0"/>
              </a:rPr>
              <a:t>Jak wyglądają projekty w przedszkolu?</a:t>
            </a:r>
          </a:p>
          <a:p>
            <a:pPr fontAlgn="t">
              <a:lnSpc>
                <a:spcPts val="1500"/>
              </a:lnSpc>
              <a:buNone/>
            </a:pPr>
            <a:endParaRPr lang="pl-PL" sz="2400" b="1" dirty="0">
              <a:solidFill>
                <a:srgbClr val="0070C0"/>
              </a:solidFill>
              <a:latin typeface="Segoe UI" panose="020B0502040204020203" pitchFamily="34" charset="0"/>
            </a:endParaRPr>
          </a:p>
          <a:p>
            <a:pPr fontAlgn="t">
              <a:lnSpc>
                <a:spcPts val="1500"/>
              </a:lnSpc>
              <a:buNone/>
            </a:pPr>
            <a:endParaRPr lang="pl-PL" sz="2400" b="1" dirty="0">
              <a:solidFill>
                <a:srgbClr val="0070C0"/>
              </a:solidFill>
              <a:latin typeface="Segoe UI" panose="020B0502040204020203" pitchFamily="34" charset="0"/>
            </a:endParaRPr>
          </a:p>
          <a:p>
            <a:pPr fontAlgn="t">
              <a:lnSpc>
                <a:spcPts val="1500"/>
              </a:lnSpc>
              <a:buNone/>
            </a:pPr>
            <a:r>
              <a:rPr lang="pl-PL" sz="2400" dirty="0">
                <a:solidFill>
                  <a:srgbClr val="0070C0"/>
                </a:solidFill>
                <a:latin typeface="Segoe UI" panose="020B0502040204020203" pitchFamily="34" charset="0"/>
              </a:rPr>
              <a:t>Dzieci wspólnie z nauczycielami wykonują różne zadania, np.:</a:t>
            </a:r>
          </a:p>
          <a:p>
            <a:pPr fontAlgn="t">
              <a:lnSpc>
                <a:spcPts val="1500"/>
              </a:lnSpc>
              <a:buNone/>
            </a:pPr>
            <a:endParaRPr lang="pl-PL" sz="2400" dirty="0">
              <a:solidFill>
                <a:srgbClr val="0070C0"/>
              </a:solidFill>
              <a:latin typeface="Segoe UI" panose="020B0502040204020203" pitchFamily="34" charset="0"/>
            </a:endParaRPr>
          </a:p>
          <a:p>
            <a:pPr marL="342900" lvl="0" indent="-342900" fontAlgn="t">
              <a:lnSpc>
                <a:spcPts val="1500"/>
              </a:lnSpc>
              <a:buFont typeface="Arial" panose="020B0604020202020204" pitchFamily="34" charset="0"/>
              <a:buChar char="•"/>
            </a:pPr>
            <a:r>
              <a:rPr lang="pl-PL" sz="2400" dirty="0">
                <a:solidFill>
                  <a:srgbClr val="0070C0"/>
                </a:solidFill>
                <a:latin typeface="Segoe UI" panose="020B0502040204020203" pitchFamily="34" charset="0"/>
              </a:rPr>
              <a:t>przygotowują prace plastyczne,</a:t>
            </a:r>
          </a:p>
          <a:p>
            <a:pPr marL="342900" lvl="0" indent="-342900" fontAlgn="t">
              <a:lnSpc>
                <a:spcPts val="1500"/>
              </a:lnSpc>
              <a:buFont typeface="Arial" panose="020B0604020202020204" pitchFamily="34" charset="0"/>
              <a:buChar char="•"/>
            </a:pPr>
            <a:endParaRPr lang="pl-PL" sz="2400" dirty="0">
              <a:solidFill>
                <a:srgbClr val="0070C0"/>
              </a:solidFill>
              <a:latin typeface="Segoe UI" panose="020B0502040204020203" pitchFamily="34" charset="0"/>
            </a:endParaRPr>
          </a:p>
          <a:p>
            <a:pPr marL="342900" lvl="0" indent="-342900" fontAlgn="t">
              <a:lnSpc>
                <a:spcPts val="1500"/>
              </a:lnSpc>
              <a:buFont typeface="Arial" panose="020B0604020202020204" pitchFamily="34" charset="0"/>
              <a:buChar char="•"/>
            </a:pPr>
            <a:r>
              <a:rPr lang="pl-PL" sz="2400" dirty="0">
                <a:solidFill>
                  <a:srgbClr val="0070C0"/>
                </a:solidFill>
                <a:latin typeface="Segoe UI" panose="020B0502040204020203" pitchFamily="34" charset="0"/>
              </a:rPr>
              <a:t>nagrywają krótkie filmy lub piosenki,</a:t>
            </a:r>
          </a:p>
          <a:p>
            <a:pPr marL="342900" lvl="0" indent="-342900" fontAlgn="t">
              <a:lnSpc>
                <a:spcPts val="1500"/>
              </a:lnSpc>
              <a:buFont typeface="Arial" panose="020B0604020202020204" pitchFamily="34" charset="0"/>
              <a:buChar char="•"/>
            </a:pPr>
            <a:endParaRPr lang="pl-PL" sz="2400" dirty="0">
              <a:solidFill>
                <a:srgbClr val="0070C0"/>
              </a:solidFill>
              <a:latin typeface="Segoe UI" panose="020B0502040204020203" pitchFamily="34" charset="0"/>
            </a:endParaRPr>
          </a:p>
          <a:p>
            <a:pPr marL="342900" lvl="0" indent="-342900" fontAlgn="t">
              <a:lnSpc>
                <a:spcPts val="1500"/>
              </a:lnSpc>
              <a:buFont typeface="Arial" panose="020B0604020202020204" pitchFamily="34" charset="0"/>
              <a:buChar char="•"/>
            </a:pPr>
            <a:r>
              <a:rPr lang="pl-PL" sz="2400" dirty="0">
                <a:solidFill>
                  <a:srgbClr val="0070C0"/>
                </a:solidFill>
                <a:latin typeface="Segoe UI" panose="020B0502040204020203" pitchFamily="34" charset="0"/>
              </a:rPr>
              <a:t>tworzą książeczki elektroniczne,</a:t>
            </a:r>
          </a:p>
          <a:p>
            <a:pPr marL="342900" lvl="0" indent="-342900" fontAlgn="t">
              <a:lnSpc>
                <a:spcPts val="1500"/>
              </a:lnSpc>
              <a:buFont typeface="Arial" panose="020B0604020202020204" pitchFamily="34" charset="0"/>
              <a:buChar char="•"/>
            </a:pPr>
            <a:endParaRPr lang="pl-PL" sz="2400" dirty="0">
              <a:solidFill>
                <a:srgbClr val="0070C0"/>
              </a:solidFill>
              <a:latin typeface="Segoe UI" panose="020B0502040204020203" pitchFamily="34" charset="0"/>
            </a:endParaRPr>
          </a:p>
          <a:p>
            <a:pPr marL="342900" lvl="0" indent="-342900" fontAlgn="t">
              <a:lnSpc>
                <a:spcPts val="1500"/>
              </a:lnSpc>
              <a:buFont typeface="Arial" panose="020B0604020202020204" pitchFamily="34" charset="0"/>
              <a:buChar char="•"/>
            </a:pPr>
            <a:r>
              <a:rPr lang="pl-PL" sz="2400" dirty="0">
                <a:solidFill>
                  <a:srgbClr val="0070C0"/>
                </a:solidFill>
                <a:latin typeface="Segoe UI" panose="020B0502040204020203" pitchFamily="34" charset="0"/>
              </a:rPr>
              <a:t>poznają zwyczaje i święta innych krajów,</a:t>
            </a:r>
          </a:p>
          <a:p>
            <a:pPr marL="342900" lvl="0" indent="-342900" fontAlgn="t">
              <a:lnSpc>
                <a:spcPts val="1500"/>
              </a:lnSpc>
              <a:buFont typeface="Arial" panose="020B0604020202020204" pitchFamily="34" charset="0"/>
              <a:buChar char="•"/>
            </a:pPr>
            <a:endParaRPr lang="pl-PL" sz="2400" dirty="0">
              <a:solidFill>
                <a:srgbClr val="0070C0"/>
              </a:solidFill>
              <a:latin typeface="Segoe UI" panose="020B0502040204020203" pitchFamily="34" charset="0"/>
            </a:endParaRPr>
          </a:p>
          <a:p>
            <a:pPr marL="342900" lvl="0" indent="-342900" fontAlgn="t">
              <a:lnSpc>
                <a:spcPts val="1500"/>
              </a:lnSpc>
              <a:buFont typeface="Arial" panose="020B0604020202020204" pitchFamily="34" charset="0"/>
              <a:buChar char="•"/>
            </a:pPr>
            <a:r>
              <a:rPr lang="pl-PL" sz="2400" dirty="0">
                <a:solidFill>
                  <a:srgbClr val="0070C0"/>
                </a:solidFill>
                <a:latin typeface="Segoe UI" panose="020B0502040204020203" pitchFamily="34" charset="0"/>
              </a:rPr>
              <a:t>uczestniczą w spotkaniach online z rówieśnikami.</a:t>
            </a:r>
          </a:p>
          <a:p>
            <a:pPr lvl="0" fontAlgn="t">
              <a:lnSpc>
                <a:spcPts val="1500"/>
              </a:lnSpc>
            </a:pPr>
            <a:endParaRPr lang="pl-PL" sz="2400" dirty="0">
              <a:solidFill>
                <a:srgbClr val="0070C0"/>
              </a:solidFill>
              <a:latin typeface="Segoe UI" panose="020B0502040204020203" pitchFamily="34" charset="0"/>
            </a:endParaRPr>
          </a:p>
          <a:p>
            <a:endParaRPr lang="pl-PL" sz="2400" dirty="0">
              <a:solidFill>
                <a:schemeClr val="accent6">
                  <a:lumMod val="75000"/>
                </a:schemeClr>
              </a:solidFill>
            </a:endParaRPr>
          </a:p>
          <a:p>
            <a:endParaRPr lang="pl-PL" sz="2400" dirty="0">
              <a:solidFill>
                <a:schemeClr val="accent6">
                  <a:lumMod val="75000"/>
                </a:schemeClr>
              </a:solidFill>
            </a:endParaRPr>
          </a:p>
        </p:txBody>
      </p:sp>
    </p:spTree>
    <p:extLst>
      <p:ext uri="{BB962C8B-B14F-4D97-AF65-F5344CB8AC3E}">
        <p14:creationId xmlns:p14="http://schemas.microsoft.com/office/powerpoint/2010/main" val="31747220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53FEC51-D5CF-9BA0-81EC-41C537F4474B}"/>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ole tekstowe 4">
            <a:extLst>
              <a:ext uri="{FF2B5EF4-FFF2-40B4-BE49-F238E27FC236}">
                <a16:creationId xmlns:a16="http://schemas.microsoft.com/office/drawing/2014/main" id="{BDE26C9C-CE8B-F0AA-8AF8-778B1DF194F5}"/>
              </a:ext>
            </a:extLst>
          </p:cNvPr>
          <p:cNvSpPr txBox="1"/>
          <p:nvPr/>
        </p:nvSpPr>
        <p:spPr>
          <a:xfrm>
            <a:off x="224028" y="1205302"/>
            <a:ext cx="6094476" cy="3970318"/>
          </a:xfrm>
          <a:prstGeom prst="rect">
            <a:avLst/>
          </a:prstGeom>
          <a:noFill/>
        </p:spPr>
        <p:txBody>
          <a:bodyPr wrap="square">
            <a:spAutoFit/>
          </a:bodyPr>
          <a:lstStyle/>
          <a:p>
            <a:r>
              <a:rPr lang="pl-PL" dirty="0"/>
              <a:t>Czy drzewa mogą się ze sobą komunikować? Czy mają przyjaciół? Jak pomagają sobie nawzajem i dlaczego są tak ważne dla życia na Ziemi? Odpowiedzi na te pytania będziemy szukać podczas specjalnego międzynarodowego projektu eTwinning inspirowanego książką Petera </a:t>
            </a:r>
            <a:r>
              <a:rPr lang="pl-PL" dirty="0" err="1"/>
              <a:t>Wohllebena</a:t>
            </a:r>
            <a:r>
              <a:rPr lang="pl-PL" dirty="0"/>
              <a:t> "Ukryte życie drzew". Projekt zabierze dzieci w fascynującą podróż po świecie lasów i przyrody. Poprzez obserwacje terenowe, eksperymenty, gry śledcze, działania artystyczne, muzyczne i ruchowe, a także przy użyciu technologii informacyjno-komunikacyjnych, uczestnicy odkryją niezwykłe życie drzew i ich rolę w ekosystemie. Dzieci dowiedzą się o związkach w przyrodzie, o tym, jak drzewa współpracują ze sobą i z innymi organizmami oraz dlaczego są niezbędne dla życia ludzi i zwierząt.</a:t>
            </a:r>
          </a:p>
        </p:txBody>
      </p:sp>
      <p:pic>
        <p:nvPicPr>
          <p:cNvPr id="10" name="Symbol zastępczy obrazu 9">
            <a:extLst>
              <a:ext uri="{FF2B5EF4-FFF2-40B4-BE49-F238E27FC236}">
                <a16:creationId xmlns:a16="http://schemas.microsoft.com/office/drawing/2014/main" id="{1FD0B803-57CF-17C1-5997-2648C8445E17}"/>
              </a:ext>
            </a:extLst>
          </p:cNvPr>
          <p:cNvPicPr>
            <a:picLocks noGrp="1" noChangeAspect="1"/>
          </p:cNvPicPr>
          <p:nvPr>
            <p:ph type="pic" idx="1"/>
          </p:nvPr>
        </p:nvPicPr>
        <p:blipFill>
          <a:blip r:embed="rId3"/>
          <a:srcRect l="15436" r="15436"/>
          <a:stretch/>
        </p:blipFill>
        <p:spPr>
          <a:xfrm>
            <a:off x="6318504" y="1505973"/>
            <a:ext cx="5521516" cy="4359839"/>
          </a:xfrm>
          <a:prstGeom prst="rect">
            <a:avLst/>
          </a:prstGeom>
        </p:spPr>
      </p:pic>
      <p:sp>
        <p:nvSpPr>
          <p:cNvPr id="12" name="pole tekstowe 11">
            <a:extLst>
              <a:ext uri="{FF2B5EF4-FFF2-40B4-BE49-F238E27FC236}">
                <a16:creationId xmlns:a16="http://schemas.microsoft.com/office/drawing/2014/main" id="{D472E043-2542-8512-A759-B1E2E8A7D64E}"/>
              </a:ext>
            </a:extLst>
          </p:cNvPr>
          <p:cNvSpPr txBox="1"/>
          <p:nvPr/>
        </p:nvSpPr>
        <p:spPr>
          <a:xfrm>
            <a:off x="0" y="242527"/>
            <a:ext cx="12051792" cy="461665"/>
          </a:xfrm>
          <a:prstGeom prst="rect">
            <a:avLst/>
          </a:prstGeom>
          <a:noFill/>
        </p:spPr>
        <p:txBody>
          <a:bodyPr wrap="square">
            <a:spAutoFit/>
          </a:bodyPr>
          <a:lstStyle/>
          <a:p>
            <a:pPr algn="ctr"/>
            <a:r>
              <a:rPr lang="pl-PL" sz="2400" b="1" dirty="0">
                <a:solidFill>
                  <a:schemeClr val="accent6">
                    <a:lumMod val="75000"/>
                  </a:schemeClr>
                </a:solidFill>
              </a:rPr>
              <a:t>Tytuł projektu : O czym szepczą drzewa? Małych Odkrywców Tajemnic Lasu.</a:t>
            </a:r>
          </a:p>
        </p:txBody>
      </p:sp>
    </p:spTree>
    <p:extLst>
      <p:ext uri="{BB962C8B-B14F-4D97-AF65-F5344CB8AC3E}">
        <p14:creationId xmlns:p14="http://schemas.microsoft.com/office/powerpoint/2010/main" val="24242583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324B610-1C0A-B6D1-4ED0-50BE2DA7C27B}"/>
              </a:ext>
            </a:extLst>
          </p:cNvPr>
          <p:cNvSpPr>
            <a:spLocks noGrp="1"/>
          </p:cNvSpPr>
          <p:nvPr>
            <p:ph type="title"/>
          </p:nvPr>
        </p:nvSpPr>
        <p:spPr>
          <a:xfrm>
            <a:off x="838200" y="1050925"/>
            <a:ext cx="10515600" cy="1628267"/>
          </a:xfrm>
        </p:spPr>
        <p:txBody>
          <a:bodyPr>
            <a:noAutofit/>
          </a:bodyPr>
          <a:lstStyle/>
          <a:p>
            <a:r>
              <a:rPr lang="pl-PL" sz="2000" b="1" dirty="0">
                <a:solidFill>
                  <a:schemeClr val="accent6">
                    <a:lumMod val="75000"/>
                  </a:schemeClr>
                </a:solidFill>
              </a:rPr>
              <a:t>Cele projektu: </a:t>
            </a:r>
            <a:br>
              <a:rPr lang="pl-PL" sz="2000" dirty="0"/>
            </a:br>
            <a:br>
              <a:rPr lang="pl-PL" sz="2000" dirty="0"/>
            </a:br>
            <a:r>
              <a:rPr lang="pl-PL" sz="2000" dirty="0"/>
              <a:t>   * podnoszenie świadomości ekologicznej, </a:t>
            </a:r>
            <a:br>
              <a:rPr lang="pl-PL" sz="2000" dirty="0"/>
            </a:br>
            <a:r>
              <a:rPr lang="pl-PL" sz="2000" dirty="0"/>
              <a:t>   * poznawanie lasów i drzew w krajach partnerskich, </a:t>
            </a:r>
            <a:br>
              <a:rPr lang="pl-PL" sz="2000" dirty="0"/>
            </a:br>
            <a:r>
              <a:rPr lang="pl-PL" sz="2000" dirty="0"/>
              <a:t>   * wspieranie ciekawości badawczej, </a:t>
            </a:r>
            <a:br>
              <a:rPr lang="pl-PL" sz="2000" dirty="0"/>
            </a:br>
            <a:r>
              <a:rPr lang="pl-PL" sz="2000" dirty="0"/>
              <a:t>   * doskonalenie umiejętności komunikacyjnych w języku angielskim przy użyciu prostego słownictwa, </a:t>
            </a:r>
            <a:br>
              <a:rPr lang="pl-PL" sz="2000" dirty="0"/>
            </a:br>
            <a:r>
              <a:rPr lang="pl-PL" sz="2000" dirty="0"/>
              <a:t>   * rozwijanie umiejętności cyfrowych, </a:t>
            </a:r>
            <a:br>
              <a:rPr lang="pl-PL" sz="2000" dirty="0"/>
            </a:br>
            <a:r>
              <a:rPr lang="pl-PL" sz="2000" dirty="0"/>
              <a:t>   * współpraca z dziećmi z innych krajów</a:t>
            </a:r>
            <a:r>
              <a:rPr lang="pl-PL" sz="1600" dirty="0"/>
              <a:t>.</a:t>
            </a:r>
            <a:br>
              <a:rPr lang="pl-PL" sz="1600" dirty="0"/>
            </a:br>
            <a:endParaRPr lang="pl-PL" sz="1600" dirty="0"/>
          </a:p>
        </p:txBody>
      </p:sp>
      <p:pic>
        <p:nvPicPr>
          <p:cNvPr id="4" name="Obraz 3" descr="project goals">
            <a:extLst>
              <a:ext uri="{FF2B5EF4-FFF2-40B4-BE49-F238E27FC236}">
                <a16:creationId xmlns:a16="http://schemas.microsoft.com/office/drawing/2014/main" id="{FEC5D967-2A4D-F855-BB73-7D518F8B6C09}"/>
              </a:ext>
            </a:extLst>
          </p:cNvPr>
          <p:cNvPicPr>
            <a:picLocks noChangeAspect="1"/>
          </p:cNvPicPr>
          <p:nvPr/>
        </p:nvPicPr>
        <p:blipFill>
          <a:blip r:embed="rId2"/>
          <a:stretch>
            <a:fillRect/>
          </a:stretch>
        </p:blipFill>
        <p:spPr>
          <a:xfrm>
            <a:off x="4617721" y="3003201"/>
            <a:ext cx="6178010" cy="3449389"/>
          </a:xfrm>
          <a:prstGeom prst="rect">
            <a:avLst/>
          </a:prstGeom>
        </p:spPr>
      </p:pic>
      <p:pic>
        <p:nvPicPr>
          <p:cNvPr id="5" name="Obraz 4">
            <a:extLst>
              <a:ext uri="{FF2B5EF4-FFF2-40B4-BE49-F238E27FC236}">
                <a16:creationId xmlns:a16="http://schemas.microsoft.com/office/drawing/2014/main" id="{F2E39C49-CEB6-B282-18E9-F32D6B8DACE8}"/>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8283334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F42BC01-A32B-5ECE-32E5-00A98364A390}"/>
              </a:ext>
            </a:extLst>
          </p:cNvPr>
          <p:cNvSpPr>
            <a:spLocks noGrp="1"/>
          </p:cNvSpPr>
          <p:nvPr>
            <p:ph type="title"/>
          </p:nvPr>
        </p:nvSpPr>
        <p:spPr/>
        <p:txBody>
          <a:bodyPr/>
          <a:lstStyle/>
          <a:p>
            <a:r>
              <a:rPr lang="pl-PL" dirty="0">
                <a:solidFill>
                  <a:schemeClr val="accent6">
                    <a:lumMod val="75000"/>
                  </a:schemeClr>
                </a:solidFill>
              </a:rPr>
              <a:t>e-bezpieczeństwo </a:t>
            </a:r>
          </a:p>
        </p:txBody>
      </p:sp>
      <p:pic>
        <p:nvPicPr>
          <p:cNvPr id="5" name="Symbol zastępczy zawartości 4">
            <a:extLst>
              <a:ext uri="{FF2B5EF4-FFF2-40B4-BE49-F238E27FC236}">
                <a16:creationId xmlns:a16="http://schemas.microsoft.com/office/drawing/2014/main" id="{ADF61ED5-48B3-DE6A-A6BC-3DBACEBAB0A2}"/>
              </a:ext>
            </a:extLst>
          </p:cNvPr>
          <p:cNvPicPr>
            <a:picLocks noGrp="1" noChangeAspect="1"/>
          </p:cNvPicPr>
          <p:nvPr>
            <p:ph idx="1"/>
          </p:nvPr>
        </p:nvPicPr>
        <p:blipFill>
          <a:blip r:embed="rId2"/>
          <a:stretch>
            <a:fillRect/>
          </a:stretch>
        </p:blipFill>
        <p:spPr>
          <a:xfrm>
            <a:off x="2807779" y="1690688"/>
            <a:ext cx="6576441" cy="3589641"/>
          </a:xfrm>
          <a:prstGeom prst="rect">
            <a:avLst/>
          </a:prstGeom>
        </p:spPr>
      </p:pic>
      <p:pic>
        <p:nvPicPr>
          <p:cNvPr id="4" name="Obraz 3">
            <a:extLst>
              <a:ext uri="{FF2B5EF4-FFF2-40B4-BE49-F238E27FC236}">
                <a16:creationId xmlns:a16="http://schemas.microsoft.com/office/drawing/2014/main" id="{223F72CE-E05C-B8AB-4369-078EAD0C3326}"/>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045436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4">
            <a:extLst>
              <a:ext uri="{FF2B5EF4-FFF2-40B4-BE49-F238E27FC236}">
                <a16:creationId xmlns:a16="http://schemas.microsoft.com/office/drawing/2014/main" id="{804726A4-0625-2881-1931-A2DE4FE925AC}"/>
              </a:ext>
            </a:extLst>
          </p:cNvPr>
          <p:cNvSpPr txBox="1"/>
          <p:nvPr/>
        </p:nvSpPr>
        <p:spPr>
          <a:xfrm>
            <a:off x="466344" y="863519"/>
            <a:ext cx="11119104" cy="4708981"/>
          </a:xfrm>
          <a:prstGeom prst="rect">
            <a:avLst/>
          </a:prstGeom>
          <a:noFill/>
        </p:spPr>
        <p:txBody>
          <a:bodyPr wrap="square">
            <a:spAutoFit/>
          </a:bodyPr>
          <a:lstStyle/>
          <a:p>
            <a:r>
              <a:rPr lang="pl-PL" sz="2400" b="1" dirty="0">
                <a:solidFill>
                  <a:schemeClr val="accent6">
                    <a:lumMod val="75000"/>
                  </a:schemeClr>
                </a:solidFill>
              </a:rPr>
              <a:t>Główne zasady e-bezpieczeństwa w przedszkolu:</a:t>
            </a:r>
          </a:p>
          <a:p>
            <a:endParaRPr lang="pl-PL" sz="2400" b="1" dirty="0">
              <a:solidFill>
                <a:schemeClr val="accent6">
                  <a:lumMod val="75000"/>
                </a:schemeClr>
              </a:solidFill>
            </a:endParaRPr>
          </a:p>
          <a:p>
            <a:r>
              <a:rPr lang="pl-PL" dirty="0"/>
              <a:t>1.Korzystanie z urządzeń pod nadzorem dorosłych: Dzieci używają komputerów i monitorów interaktywnych wyłącznie pod opieką nauczyciela. Czas korzystania z ekranów powinien być dostosowany do wieku dziecka. 2.Ochrona danych osobowych: Nie udostępniamy w internecie danych dzieci, takich jak adres, numer telefonu czy zdjęcia bez zgody rodziców. Uczymy dzieci, że nie należy podawać swoich danych nieznajomym.</a:t>
            </a:r>
          </a:p>
          <a:p>
            <a:r>
              <a:rPr lang="pl-PL" dirty="0"/>
              <a:t>3. Bezpieczne treści: Korzystamy wyłącznie ze sprawdzonych aplikacji i stron internetowych. Stosujemy filtry rodzicielskie i zabezpieczenia dostępu do nieodpowiednich treści. </a:t>
            </a:r>
          </a:p>
          <a:p>
            <a:r>
              <a:rPr lang="pl-PL" dirty="0"/>
              <a:t>4.Kultura i dobre zachowanie w sieci: Uczymy dzieci szacunku wobec innych użytkowników. Rozmawiamy o życzliwości i odpowiedzialności w komunikacji cyfrowej. </a:t>
            </a:r>
          </a:p>
          <a:p>
            <a:r>
              <a:rPr lang="pl-PL" dirty="0"/>
              <a:t>5.Współpraca z rodzicami: Informujemy rodziców o zasadach bezpiecznego korzystania z internetu. Zachęcamy do kontynuowania edukacji cyfrowej w domu.</a:t>
            </a:r>
          </a:p>
          <a:p>
            <a:r>
              <a:rPr lang="pl-PL" dirty="0"/>
              <a:t>6.Cele edukacji w zakresie e-bezpieczeństwa :rozwijanie świadomości zagrożeń w internecie, kształtowanie odpowiedzialnych nawyków cyfrowych, ochrona prywatności i danych osobowych, budowanie umiejętności reagowania na niepokojące sytuacje online.</a:t>
            </a:r>
          </a:p>
          <a:p>
            <a:r>
              <a:rPr lang="pl-PL" u="sng" dirty="0">
                <a:solidFill>
                  <a:schemeClr val="accent6">
                    <a:lumMod val="75000"/>
                  </a:schemeClr>
                </a:solidFill>
              </a:rPr>
              <a:t>Krótkie hasło dla dzieci „ Myśl, klikaj, pytaj dorosłych – w sieci bądź zawsze ostrożny!”</a:t>
            </a:r>
          </a:p>
        </p:txBody>
      </p:sp>
    </p:spTree>
    <p:extLst>
      <p:ext uri="{BB962C8B-B14F-4D97-AF65-F5344CB8AC3E}">
        <p14:creationId xmlns:p14="http://schemas.microsoft.com/office/powerpoint/2010/main" val="3743222690"/>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descr="Dziękuję">
            <a:extLst>
              <a:ext uri="{FF2B5EF4-FFF2-40B4-BE49-F238E27FC236}">
                <a16:creationId xmlns:a16="http://schemas.microsoft.com/office/drawing/2014/main" id="{00A0F7B4-0D42-3817-C03C-9C73FD82E7A9}"/>
              </a:ext>
            </a:extLst>
          </p:cNvPr>
          <p:cNvPicPr>
            <a:picLocks noChangeAspect="1"/>
          </p:cNvPicPr>
          <p:nvPr/>
        </p:nvPicPr>
        <p:blipFill>
          <a:blip r:embed="rId2"/>
          <a:stretch>
            <a:fillRect/>
          </a:stretch>
        </p:blipFill>
        <p:spPr>
          <a:xfrm>
            <a:off x="0" y="-149290"/>
            <a:ext cx="12192000" cy="7007290"/>
          </a:xfrm>
          <a:prstGeom prst="rect">
            <a:avLst/>
          </a:prstGeom>
        </p:spPr>
      </p:pic>
      <p:sp>
        <p:nvSpPr>
          <p:cNvPr id="6" name="pole tekstowe 5">
            <a:extLst>
              <a:ext uri="{FF2B5EF4-FFF2-40B4-BE49-F238E27FC236}">
                <a16:creationId xmlns:a16="http://schemas.microsoft.com/office/drawing/2014/main" id="{33D75EE7-5C40-FDCF-C3BC-F6B4771C8FF5}"/>
              </a:ext>
            </a:extLst>
          </p:cNvPr>
          <p:cNvSpPr txBox="1"/>
          <p:nvPr/>
        </p:nvSpPr>
        <p:spPr>
          <a:xfrm>
            <a:off x="3582733" y="2788920"/>
            <a:ext cx="4407408" cy="1015663"/>
          </a:xfrm>
          <a:prstGeom prst="rect">
            <a:avLst/>
          </a:prstGeom>
          <a:noFill/>
        </p:spPr>
        <p:txBody>
          <a:bodyPr wrap="square" rtlCol="0">
            <a:spAutoFit/>
          </a:bodyPr>
          <a:lstStyle/>
          <a:p>
            <a:pPr algn="ctr"/>
            <a:r>
              <a:rPr lang="pl-PL" sz="6000" dirty="0">
                <a:solidFill>
                  <a:srgbClr val="7030A0"/>
                </a:solidFill>
              </a:rPr>
              <a:t>DZIĘKUJĘ.</a:t>
            </a:r>
            <a:r>
              <a:rPr lang="pl-PL" dirty="0"/>
              <a:t> </a:t>
            </a:r>
          </a:p>
        </p:txBody>
      </p:sp>
    </p:spTree>
    <p:extLst>
      <p:ext uri="{BB962C8B-B14F-4D97-AF65-F5344CB8AC3E}">
        <p14:creationId xmlns:p14="http://schemas.microsoft.com/office/powerpoint/2010/main" val="3377911964"/>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fb57ac2-1267-4d8b-bd83-8a898116c90c}" enabled="0" method="" siteId="{7fb57ac2-1267-4d8b-bd83-8a898116c90c}" removed="1"/>
</clbl:labelList>
</file>

<file path=docProps/app.xml><?xml version="1.0" encoding="utf-8"?>
<Properties xmlns="http://schemas.openxmlformats.org/officeDocument/2006/extended-properties" xmlns:vt="http://schemas.openxmlformats.org/officeDocument/2006/docPropsVTypes">
  <TotalTime>50</TotalTime>
  <Words>619</Words>
  <Application>Microsoft Office PowerPoint</Application>
  <PresentationFormat>Panoramiczny</PresentationFormat>
  <Paragraphs>40</Paragraphs>
  <Slides>7</Slides>
  <Notes>0</Notes>
  <HiddenSlides>0</HiddenSlides>
  <MMClips>1</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7</vt:i4>
      </vt:variant>
    </vt:vector>
  </HeadingPairs>
  <TitlesOfParts>
    <vt:vector size="12" baseType="lpstr">
      <vt:lpstr>Aptos</vt:lpstr>
      <vt:lpstr>Aptos Display</vt:lpstr>
      <vt:lpstr>Arial</vt:lpstr>
      <vt:lpstr>Segoe UI</vt:lpstr>
      <vt:lpstr>Motyw pakietu Office</vt:lpstr>
      <vt:lpstr>Prezentacja programu PowerPoint</vt:lpstr>
      <vt:lpstr>Prezentacja programu PowerPoint</vt:lpstr>
      <vt:lpstr>Prezentacja programu PowerPoint</vt:lpstr>
      <vt:lpstr>Cele projektu:      * podnoszenie świadomości ekologicznej,     * poznawanie lasów i drzew w krajach partnerskich,     * wspieranie ciekawości badawczej,     * doskonalenie umiejętności komunikacyjnych w języku angielskim przy użyciu prostego słownictwa,     * rozwijanie umiejętności cyfrowych,     * współpraca z dziećmi z innych krajów. </vt:lpstr>
      <vt:lpstr>e-bezpieczeństwo </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Irmina Jachimowicz</dc:creator>
  <cp:lastModifiedBy>Irmina Jachimowicz</cp:lastModifiedBy>
  <cp:revision>1</cp:revision>
  <dcterms:created xsi:type="dcterms:W3CDTF">2026-07-28T09:58:26Z</dcterms:created>
  <dcterms:modified xsi:type="dcterms:W3CDTF">2026-09-16T08:54:28Z</dcterms:modified>
</cp:coreProperties>
</file>